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2" r:id="rId1"/>
  </p:sldMasterIdLst>
  <p:notesMasterIdLst>
    <p:notesMasterId r:id="rId48"/>
  </p:notesMasterIdLst>
  <p:sldIdLst>
    <p:sldId id="259" r:id="rId2"/>
    <p:sldId id="278" r:id="rId3"/>
    <p:sldId id="284" r:id="rId4"/>
    <p:sldId id="280" r:id="rId5"/>
    <p:sldId id="261" r:id="rId6"/>
    <p:sldId id="257" r:id="rId7"/>
    <p:sldId id="264" r:id="rId8"/>
    <p:sldId id="262" r:id="rId9"/>
    <p:sldId id="263" r:id="rId10"/>
    <p:sldId id="265" r:id="rId11"/>
    <p:sldId id="291" r:id="rId12"/>
    <p:sldId id="282" r:id="rId13"/>
    <p:sldId id="283" r:id="rId14"/>
    <p:sldId id="267" r:id="rId15"/>
    <p:sldId id="276" r:id="rId16"/>
    <p:sldId id="266" r:id="rId17"/>
    <p:sldId id="268" r:id="rId18"/>
    <p:sldId id="269" r:id="rId19"/>
    <p:sldId id="270" r:id="rId20"/>
    <p:sldId id="279" r:id="rId21"/>
    <p:sldId id="275" r:id="rId22"/>
    <p:sldId id="285" r:id="rId23"/>
    <p:sldId id="287" r:id="rId24"/>
    <p:sldId id="288" r:id="rId25"/>
    <p:sldId id="289" r:id="rId26"/>
    <p:sldId id="290" r:id="rId27"/>
    <p:sldId id="292" r:id="rId28"/>
    <p:sldId id="293" r:id="rId29"/>
    <p:sldId id="294" r:id="rId30"/>
    <p:sldId id="295" r:id="rId31"/>
    <p:sldId id="296" r:id="rId32"/>
    <p:sldId id="297" r:id="rId33"/>
    <p:sldId id="299" r:id="rId34"/>
    <p:sldId id="300" r:id="rId35"/>
    <p:sldId id="301" r:id="rId36"/>
    <p:sldId id="302" r:id="rId37"/>
    <p:sldId id="298" r:id="rId38"/>
    <p:sldId id="310" r:id="rId39"/>
    <p:sldId id="303" r:id="rId40"/>
    <p:sldId id="304" r:id="rId41"/>
    <p:sldId id="305" r:id="rId42"/>
    <p:sldId id="306" r:id="rId43"/>
    <p:sldId id="308" r:id="rId44"/>
    <p:sldId id="309" r:id="rId45"/>
    <p:sldId id="311" r:id="rId46"/>
    <p:sldId id="312"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94434" autoAdjust="0"/>
  </p:normalViewPr>
  <p:slideViewPr>
    <p:cSldViewPr snapToGrid="0">
      <p:cViewPr varScale="1">
        <p:scale>
          <a:sx n="93" d="100"/>
          <a:sy n="93" d="100"/>
        </p:scale>
        <p:origin x="798"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00760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231285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778121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351078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8505245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428841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91740591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885310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1575846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3414242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57938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1839130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2452173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008425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860607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305987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32394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3627238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smtClean="0"/>
              <a:pPr/>
              <a:t>7/23/2019</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03113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7/23/2019</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0885308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0.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gif"/><Relationship Id="rId1" Type="http://schemas.openxmlformats.org/officeDocument/2006/relationships/slideLayout" Target="../slideLayouts/slideLayout7.xml"/><Relationship Id="rId4" Type="http://schemas.openxmlformats.org/officeDocument/2006/relationships/image" Target="../media/image90.gif"/></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3ZadeSSG/ContentBased-Movie-Recommendation-using-Sentiment-Analysis"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306" y="349321"/>
            <a:ext cx="8743307" cy="2050338"/>
          </a:xfrm>
        </p:spPr>
        <p:txBody>
          <a:bodyPr>
            <a:normAutofit/>
          </a:bodyPr>
          <a:lstStyle/>
          <a:p>
            <a:pPr algn="ctr"/>
            <a:r>
              <a:rPr lang="en-US" sz="4000" b="1" dirty="0" smtClean="0"/>
              <a:t>Movie recommendation system with content based filtering and sentiment analysis</a:t>
            </a:r>
            <a:endParaRPr lang="en-US" sz="4000" b="1" dirty="0"/>
          </a:p>
        </p:txBody>
      </p:sp>
      <p:sp>
        <p:nvSpPr>
          <p:cNvPr id="3" name="TextBox 2"/>
          <p:cNvSpPr txBox="1"/>
          <p:nvPr/>
        </p:nvSpPr>
        <p:spPr>
          <a:xfrm>
            <a:off x="164387" y="3050619"/>
            <a:ext cx="3678148" cy="2092881"/>
          </a:xfrm>
          <a:prstGeom prst="rect">
            <a:avLst/>
          </a:prstGeom>
          <a:noFill/>
        </p:spPr>
        <p:txBody>
          <a:bodyPr wrap="square" rtlCol="0">
            <a:spAutoFit/>
          </a:bodyPr>
          <a:lstStyle/>
          <a:p>
            <a:r>
              <a:rPr lang="en-US" sz="1600" b="1" dirty="0" smtClean="0"/>
              <a:t>Submitted By:</a:t>
            </a:r>
          </a:p>
          <a:p>
            <a:endParaRPr lang="en-US" sz="1600" dirty="0"/>
          </a:p>
          <a:p>
            <a:r>
              <a:rPr lang="en-US" sz="1600" dirty="0" smtClean="0"/>
              <a:t>Abishek Bhakta (CIS/17/04/No</a:t>
            </a:r>
            <a:r>
              <a:rPr lang="en-US" sz="1600" dirty="0"/>
              <a:t>: </a:t>
            </a:r>
            <a:r>
              <a:rPr lang="en-US" sz="1600" b="1" dirty="0" smtClean="0"/>
              <a:t>001</a:t>
            </a:r>
            <a:r>
              <a:rPr lang="en-US" sz="1600" dirty="0" smtClean="0"/>
              <a:t>)</a:t>
            </a:r>
          </a:p>
          <a:p>
            <a:endParaRPr lang="en-US" sz="1600" dirty="0" smtClean="0"/>
          </a:p>
          <a:p>
            <a:r>
              <a:rPr lang="en-US" sz="1600" dirty="0" smtClean="0"/>
              <a:t>Arup Das </a:t>
            </a:r>
            <a:r>
              <a:rPr lang="en-US" sz="1600" dirty="0"/>
              <a:t>(</a:t>
            </a:r>
            <a:r>
              <a:rPr lang="en-US" sz="1600" dirty="0" smtClean="0"/>
              <a:t>CIS/17/04/No</a:t>
            </a:r>
            <a:r>
              <a:rPr lang="en-US" sz="1600" dirty="0"/>
              <a:t>: </a:t>
            </a:r>
            <a:r>
              <a:rPr lang="en-US" sz="1600" b="1" dirty="0" smtClean="0"/>
              <a:t>005</a:t>
            </a:r>
            <a:r>
              <a:rPr lang="en-US" sz="1600" dirty="0" smtClean="0"/>
              <a:t>)</a:t>
            </a:r>
          </a:p>
          <a:p>
            <a:endParaRPr lang="en-US" sz="1600" dirty="0" smtClean="0"/>
          </a:p>
          <a:p>
            <a:r>
              <a:rPr lang="en-US" sz="1600" dirty="0" smtClean="0"/>
              <a:t>Manu Gond </a:t>
            </a:r>
            <a:r>
              <a:rPr lang="en-US" sz="1600" dirty="0"/>
              <a:t>(</a:t>
            </a:r>
            <a:r>
              <a:rPr lang="en-US" sz="1600" dirty="0" smtClean="0"/>
              <a:t>CIS/17/04/No</a:t>
            </a:r>
            <a:r>
              <a:rPr lang="en-US" sz="1600" dirty="0"/>
              <a:t>: </a:t>
            </a:r>
            <a:r>
              <a:rPr lang="en-US" sz="1600" b="1" dirty="0" smtClean="0"/>
              <a:t>013</a:t>
            </a:r>
            <a:r>
              <a:rPr lang="en-US" sz="1600" dirty="0" smtClean="0"/>
              <a:t>)</a:t>
            </a:r>
          </a:p>
          <a:p>
            <a:endParaRPr lang="en-US" dirty="0"/>
          </a:p>
        </p:txBody>
      </p:sp>
      <p:sp>
        <p:nvSpPr>
          <p:cNvPr id="4" name="TextBox 3"/>
          <p:cNvSpPr txBox="1"/>
          <p:nvPr/>
        </p:nvSpPr>
        <p:spPr>
          <a:xfrm>
            <a:off x="6427746" y="3039539"/>
            <a:ext cx="2479948" cy="1323439"/>
          </a:xfrm>
          <a:prstGeom prst="rect">
            <a:avLst/>
          </a:prstGeom>
          <a:noFill/>
        </p:spPr>
        <p:txBody>
          <a:bodyPr wrap="square" rtlCol="0">
            <a:spAutoFit/>
          </a:bodyPr>
          <a:lstStyle/>
          <a:p>
            <a:r>
              <a:rPr lang="en-US" sz="1600" b="1" dirty="0" smtClean="0"/>
              <a:t>Under Guidance Of:</a:t>
            </a:r>
          </a:p>
          <a:p>
            <a:endParaRPr lang="en-US" sz="1600" dirty="0" smtClean="0"/>
          </a:p>
          <a:p>
            <a:r>
              <a:rPr lang="en-US" sz="1600" dirty="0" smtClean="0"/>
              <a:t>Prof. Gautam Mahapatra</a:t>
            </a:r>
          </a:p>
          <a:p>
            <a:endParaRPr lang="en-US" sz="1600" dirty="0" smtClean="0"/>
          </a:p>
          <a:p>
            <a:r>
              <a:rPr lang="en-US" sz="1600" dirty="0" smtClean="0"/>
              <a:t>Prof. Atrayee Chatterjee</a:t>
            </a:r>
            <a:endParaRPr lang="en-US" sz="1600" dirty="0"/>
          </a:p>
        </p:txBody>
      </p:sp>
    </p:spTree>
    <p:extLst>
      <p:ext uri="{BB962C8B-B14F-4D97-AF65-F5344CB8AC3E}">
        <p14:creationId xmlns:p14="http://schemas.microsoft.com/office/powerpoint/2010/main" val="3297340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529" y="12035"/>
            <a:ext cx="9144000" cy="609600"/>
          </a:xfrm>
        </p:spPr>
        <p:txBody>
          <a:bodyPr>
            <a:noAutofit/>
          </a:bodyPr>
          <a:lstStyle/>
          <a:p>
            <a:r>
              <a:rPr lang="en-US" b="1" dirty="0" smtClean="0"/>
              <a:t>A detailed overview</a:t>
            </a:r>
            <a:endParaRPr lang="en-US" b="1" dirty="0"/>
          </a:p>
        </p:txBody>
      </p:sp>
      <mc:AlternateContent xmlns:mc="http://schemas.openxmlformats.org/markup-compatibility/2006" xmlns:a14="http://schemas.microsoft.com/office/drawing/2010/main">
        <mc:Choice Requires="a14">
          <p:sp>
            <p:nvSpPr>
              <p:cNvPr id="5" name="TextBox 4"/>
              <p:cNvSpPr txBox="1"/>
              <p:nvPr/>
            </p:nvSpPr>
            <p:spPr>
              <a:xfrm>
                <a:off x="1053103" y="3451320"/>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053103" y="3451320"/>
                <a:ext cx="61361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891404" y="3451320"/>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891404" y="3451320"/>
                <a:ext cx="6136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75411" y="3438958"/>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𝑡𝑎𝑛h</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675411" y="3438958"/>
                <a:ext cx="613610" cy="369332"/>
              </a:xfrm>
              <a:prstGeom prst="rect">
                <a:avLst/>
              </a:prstGeom>
              <a:blipFill>
                <a:blip r:embed="rId4"/>
                <a:stretch>
                  <a:fillRect/>
                </a:stretch>
              </a:blipFill>
            </p:spPr>
            <p:txBody>
              <a:bodyPr/>
              <a:lstStyle/>
              <a:p>
                <a:r>
                  <a:rPr lang="en-US">
                    <a:noFill/>
                  </a:rPr>
                  <a:t> </a:t>
                </a:r>
              </a:p>
            </p:txBody>
          </p:sp>
        </mc:Fallback>
      </mc:AlternateContent>
      <p:sp>
        <p:nvSpPr>
          <p:cNvPr id="12" name="Oval 11"/>
          <p:cNvSpPr/>
          <p:nvPr/>
        </p:nvSpPr>
        <p:spPr>
          <a:xfrm>
            <a:off x="1152363" y="1378971"/>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X</a:t>
            </a:r>
            <a:endParaRPr lang="en-US" dirty="0"/>
          </a:p>
        </p:txBody>
      </p:sp>
      <p:sp>
        <p:nvSpPr>
          <p:cNvPr id="13" name="Oval 12"/>
          <p:cNvSpPr/>
          <p:nvPr/>
        </p:nvSpPr>
        <p:spPr>
          <a:xfrm>
            <a:off x="2762113" y="1387451"/>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t>
            </a:r>
          </a:p>
        </p:txBody>
      </p:sp>
      <p:sp>
        <p:nvSpPr>
          <p:cNvPr id="14" name="Oval 13"/>
          <p:cNvSpPr/>
          <p:nvPr/>
        </p:nvSpPr>
        <p:spPr>
          <a:xfrm>
            <a:off x="2764118" y="2478665"/>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X</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3585899" y="3447129"/>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585899" y="3447129"/>
                <a:ext cx="613610" cy="369332"/>
              </a:xfrm>
              <a:prstGeom prst="rect">
                <a:avLst/>
              </a:prstGeom>
              <a:blipFill>
                <a:blip r:embed="rId5"/>
                <a:stretch>
                  <a:fillRect/>
                </a:stretch>
              </a:blipFill>
            </p:spPr>
            <p:txBody>
              <a:bodyPr/>
              <a:lstStyle/>
              <a:p>
                <a:r>
                  <a:rPr lang="en-US">
                    <a:noFill/>
                  </a:rPr>
                  <a:t> </a:t>
                </a:r>
              </a:p>
            </p:txBody>
          </p:sp>
        </mc:Fallback>
      </mc:AlternateContent>
      <p:sp>
        <p:nvSpPr>
          <p:cNvPr id="17" name="Oval 16"/>
          <p:cNvSpPr/>
          <p:nvPr/>
        </p:nvSpPr>
        <p:spPr>
          <a:xfrm>
            <a:off x="4412056" y="2649432"/>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X</a:t>
            </a:r>
            <a:endParaRPr lang="en-US" dirty="0"/>
          </a:p>
        </p:txBody>
      </p:sp>
      <mc:AlternateContent xmlns:mc="http://schemas.openxmlformats.org/markup-compatibility/2006" xmlns:a14="http://schemas.microsoft.com/office/drawing/2010/main">
        <mc:Choice Requires="a14">
          <p:sp>
            <p:nvSpPr>
              <p:cNvPr id="18" name="TextBox 17"/>
              <p:cNvSpPr txBox="1"/>
              <p:nvPr/>
            </p:nvSpPr>
            <p:spPr>
              <a:xfrm>
                <a:off x="4277095" y="1865368"/>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𝑡𝑎𝑛h</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277095" y="1865368"/>
                <a:ext cx="613610" cy="369332"/>
              </a:xfrm>
              <a:prstGeom prst="rect">
                <a:avLst/>
              </a:prstGeom>
              <a:blipFill>
                <a:blip r:embed="rId6"/>
                <a:stretch>
                  <a:fillRect/>
                </a:stretch>
              </a:blipFill>
            </p:spPr>
            <p:txBody>
              <a:bodyPr/>
              <a:lstStyle/>
              <a:p>
                <a:r>
                  <a:rPr lang="en-US">
                    <a:noFill/>
                  </a:rPr>
                  <a:t> </a:t>
                </a:r>
              </a:p>
            </p:txBody>
          </p:sp>
        </mc:Fallback>
      </mc:AlternateContent>
      <p:cxnSp>
        <p:nvCxnSpPr>
          <p:cNvPr id="8" name="Straight Arrow Connector 7"/>
          <p:cNvCxnSpPr>
            <a:stCxn id="5" idx="0"/>
            <a:endCxn id="12" idx="4"/>
          </p:cNvCxnSpPr>
          <p:nvPr/>
        </p:nvCxnSpPr>
        <p:spPr>
          <a:xfrm flipV="1">
            <a:off x="1359908" y="1794060"/>
            <a:ext cx="0" cy="165726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0" name="Curved Connector 19"/>
          <p:cNvCxnSpPr/>
          <p:nvPr/>
        </p:nvCxnSpPr>
        <p:spPr>
          <a:xfrm flipV="1">
            <a:off x="1993321" y="2732209"/>
            <a:ext cx="773232" cy="691875"/>
          </a:xfrm>
          <a:prstGeom prst="curvedConnector3">
            <a:avLst>
              <a:gd name="adj1" fmla="val 50000"/>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endCxn id="14" idx="4"/>
          </p:cNvCxnSpPr>
          <p:nvPr/>
        </p:nvCxnSpPr>
        <p:spPr>
          <a:xfrm flipV="1">
            <a:off x="2969658" y="2893754"/>
            <a:ext cx="2005" cy="52281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8" name="Straight Connector 27"/>
          <p:cNvCxnSpPr>
            <a:stCxn id="12" idx="6"/>
            <a:endCxn id="13" idx="2"/>
          </p:cNvCxnSpPr>
          <p:nvPr/>
        </p:nvCxnSpPr>
        <p:spPr>
          <a:xfrm>
            <a:off x="1567452" y="1586516"/>
            <a:ext cx="1194661" cy="848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1" name="Curved Connector 30"/>
          <p:cNvCxnSpPr>
            <a:stCxn id="15" idx="0"/>
            <a:endCxn id="17" idx="2"/>
          </p:cNvCxnSpPr>
          <p:nvPr/>
        </p:nvCxnSpPr>
        <p:spPr>
          <a:xfrm rot="5400000" flipH="1" flipV="1">
            <a:off x="3857304" y="2892377"/>
            <a:ext cx="590152" cy="519352"/>
          </a:xfrm>
          <a:prstGeom prst="curvedConnector2">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a:stCxn id="13" idx="6"/>
          </p:cNvCxnSpPr>
          <p:nvPr/>
        </p:nvCxnSpPr>
        <p:spPr>
          <a:xfrm>
            <a:off x="3177202" y="1594996"/>
            <a:ext cx="2859508" cy="26408"/>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8" name="Straight Connector 37"/>
          <p:cNvCxnSpPr>
            <a:endCxn id="18" idx="0"/>
          </p:cNvCxnSpPr>
          <p:nvPr/>
        </p:nvCxnSpPr>
        <p:spPr>
          <a:xfrm>
            <a:off x="4583900" y="1647826"/>
            <a:ext cx="0" cy="21754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0" name="Straight Connector 39"/>
          <p:cNvCxnSpPr>
            <a:stCxn id="18" idx="2"/>
            <a:endCxn id="17" idx="0"/>
          </p:cNvCxnSpPr>
          <p:nvPr/>
        </p:nvCxnSpPr>
        <p:spPr>
          <a:xfrm>
            <a:off x="4583900" y="2234700"/>
            <a:ext cx="35701" cy="41473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2" name="Curved Connector 41"/>
          <p:cNvCxnSpPr/>
          <p:nvPr/>
        </p:nvCxnSpPr>
        <p:spPr>
          <a:xfrm rot="16200000" flipH="1">
            <a:off x="5025540" y="2714676"/>
            <a:ext cx="729893" cy="1491915"/>
          </a:xfrm>
          <a:prstGeom prst="curvedConnector2">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V="1">
            <a:off x="5194975" y="1001069"/>
            <a:ext cx="0" cy="263072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8" name="Straight Connector 47"/>
          <p:cNvCxnSpPr/>
          <p:nvPr/>
        </p:nvCxnSpPr>
        <p:spPr>
          <a:xfrm>
            <a:off x="286091" y="4189437"/>
            <a:ext cx="3606613"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0" name="Straight Connector 49"/>
          <p:cNvCxnSpPr>
            <a:endCxn id="5" idx="2"/>
          </p:cNvCxnSpPr>
          <p:nvPr/>
        </p:nvCxnSpPr>
        <p:spPr>
          <a:xfrm flipV="1">
            <a:off x="1359907" y="3820652"/>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flipV="1">
            <a:off x="2046320" y="3836957"/>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969656" y="3838699"/>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3892704" y="3820651"/>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39543" y="4189437"/>
            <a:ext cx="0" cy="77002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72529" y="3816461"/>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72529" y="3816461"/>
                <a:ext cx="488532" cy="276999"/>
              </a:xfrm>
              <a:prstGeom prst="rect">
                <a:avLst/>
              </a:prstGeom>
              <a:blipFill>
                <a:blip r:embed="rId7"/>
                <a:stretch>
                  <a:fillRect l="-11250" r="-375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922169" y="4650555"/>
                <a:ext cx="2618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922169" y="4650555"/>
                <a:ext cx="261867" cy="276999"/>
              </a:xfrm>
              <a:prstGeom prst="rect">
                <a:avLst/>
              </a:prstGeom>
              <a:blipFill>
                <a:blip r:embed="rId8"/>
                <a:stretch>
                  <a:fillRect l="-13953" r="-4651"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802016" y="2493549"/>
                <a:ext cx="4159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802016" y="2493549"/>
                <a:ext cx="415948" cy="369332"/>
              </a:xfrm>
              <a:prstGeom prst="rect">
                <a:avLst/>
              </a:prstGeom>
              <a:blipFill>
                <a:blip r:embed="rId9"/>
                <a:stretch>
                  <a:fillRect b="-13115"/>
                </a:stretch>
              </a:blipFill>
            </p:spPr>
            <p:txBody>
              <a:bodyPr/>
              <a:lstStyle/>
              <a:p>
                <a:r>
                  <a:rPr lang="en-US">
                    <a:noFill/>
                  </a:rPr>
                  <a:t> </a:t>
                </a:r>
              </a:p>
            </p:txBody>
          </p:sp>
        </mc:Fallback>
      </mc:AlternateContent>
      <p:cxnSp>
        <p:nvCxnSpPr>
          <p:cNvPr id="63" name="Straight Connector 62"/>
          <p:cNvCxnSpPr>
            <a:endCxn id="12" idx="2"/>
          </p:cNvCxnSpPr>
          <p:nvPr/>
        </p:nvCxnSpPr>
        <p:spPr>
          <a:xfrm>
            <a:off x="201870" y="1586515"/>
            <a:ext cx="950493"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72" name="TextBox 3071"/>
              <p:cNvSpPr txBox="1"/>
              <p:nvPr/>
            </p:nvSpPr>
            <p:spPr>
              <a:xfrm>
                <a:off x="1952554" y="2664979"/>
                <a:ext cx="2144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oMath>
                  </m:oMathPara>
                </a14:m>
                <a:endParaRPr lang="en-US" dirty="0"/>
              </a:p>
            </p:txBody>
          </p:sp>
        </mc:Choice>
        <mc:Fallback xmlns="">
          <p:sp>
            <p:nvSpPr>
              <p:cNvPr id="3072" name="TextBox 3071"/>
              <p:cNvSpPr txBox="1">
                <a:spLocks noRot="1" noChangeAspect="1" noMove="1" noResize="1" noEditPoints="1" noAdjustHandles="1" noChangeArrowheads="1" noChangeShapeType="1" noTextEdit="1"/>
              </p:cNvSpPr>
              <p:nvPr/>
            </p:nvSpPr>
            <p:spPr>
              <a:xfrm>
                <a:off x="1952554" y="2664979"/>
                <a:ext cx="214418" cy="276999"/>
              </a:xfrm>
              <a:prstGeom prst="rect">
                <a:avLst/>
              </a:prstGeom>
              <a:blipFill>
                <a:blip r:embed="rId10"/>
                <a:stretch>
                  <a:fillRect l="-28571" r="-571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5" name="Rectangle 3074"/>
              <p:cNvSpPr/>
              <p:nvPr/>
            </p:nvSpPr>
            <p:spPr>
              <a:xfrm>
                <a:off x="3114970" y="2963601"/>
                <a:ext cx="385555" cy="375039"/>
              </a:xfrm>
              <a:prstGeom prst="rect">
                <a:avLst/>
              </a:prstGeom>
            </p:spPr>
            <p:txBody>
              <a:bodyPr wrap="none">
                <a:spAutoFit/>
              </a:bodyPr>
              <a:lstStyle/>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𝐶</m:t>
                        </m:r>
                      </m:e>
                    </m:acc>
                  </m:oMath>
                </a14:m>
                <a:r>
                  <a:rPr lang="en-US" baseline="-25000" dirty="0" smtClean="0"/>
                  <a:t>t</a:t>
                </a:r>
                <a:endParaRPr lang="en-US" dirty="0"/>
              </a:p>
            </p:txBody>
          </p:sp>
        </mc:Choice>
        <mc:Fallback xmlns="">
          <p:sp>
            <p:nvSpPr>
              <p:cNvPr id="3075" name="Rectangle 3074"/>
              <p:cNvSpPr>
                <a:spLocks noRot="1" noChangeAspect="1" noMove="1" noResize="1" noEditPoints="1" noAdjustHandles="1" noChangeArrowheads="1" noChangeShapeType="1" noTextEdit="1"/>
              </p:cNvSpPr>
              <p:nvPr/>
            </p:nvSpPr>
            <p:spPr>
              <a:xfrm>
                <a:off x="3114970" y="2963601"/>
                <a:ext cx="385555" cy="375039"/>
              </a:xfrm>
              <a:prstGeom prst="rect">
                <a:avLst/>
              </a:prstGeom>
              <a:blipFill>
                <a:blip r:embed="rId11"/>
                <a:stretch>
                  <a:fillRect t="-4839" r="-7937" b="-19355"/>
                </a:stretch>
              </a:blipFill>
            </p:spPr>
            <p:txBody>
              <a:bodyPr/>
              <a:lstStyle/>
              <a:p>
                <a:r>
                  <a:rPr lang="en-US">
                    <a:noFill/>
                  </a:rPr>
                  <a:t> </a:t>
                </a:r>
              </a:p>
            </p:txBody>
          </p:sp>
        </mc:Fallback>
      </mc:AlternateContent>
      <p:cxnSp>
        <p:nvCxnSpPr>
          <p:cNvPr id="3079" name="Straight Arrow Connector 3078"/>
          <p:cNvCxnSpPr/>
          <p:nvPr/>
        </p:nvCxnSpPr>
        <p:spPr>
          <a:xfrm flipH="1" flipV="1">
            <a:off x="2970902" y="1802541"/>
            <a:ext cx="2005" cy="69948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80" name="TextBox 3079"/>
              <p:cNvSpPr txBox="1"/>
              <p:nvPr/>
            </p:nvSpPr>
            <p:spPr>
              <a:xfrm>
                <a:off x="76441" y="1182074"/>
                <a:ext cx="484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3080" name="TextBox 3079"/>
              <p:cNvSpPr txBox="1">
                <a:spLocks noRot="1" noChangeAspect="1" noMove="1" noResize="1" noEditPoints="1" noAdjustHandles="1" noChangeArrowheads="1" noChangeShapeType="1" noTextEdit="1"/>
              </p:cNvSpPr>
              <p:nvPr/>
            </p:nvSpPr>
            <p:spPr>
              <a:xfrm>
                <a:off x="76441" y="1182074"/>
                <a:ext cx="484620" cy="276999"/>
              </a:xfrm>
              <a:prstGeom prst="rect">
                <a:avLst/>
              </a:prstGeom>
              <a:blipFill>
                <a:blip r:embed="rId12"/>
                <a:stretch>
                  <a:fillRect l="-11392" r="-506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1" name="TextBox 3080"/>
              <p:cNvSpPr txBox="1"/>
              <p:nvPr/>
            </p:nvSpPr>
            <p:spPr>
              <a:xfrm>
                <a:off x="3811775" y="2797154"/>
                <a:ext cx="2860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𝑡</m:t>
                          </m:r>
                        </m:sub>
                      </m:sSub>
                    </m:oMath>
                  </m:oMathPara>
                </a14:m>
                <a:endParaRPr lang="en-US" dirty="0"/>
              </a:p>
            </p:txBody>
          </p:sp>
        </mc:Choice>
        <mc:Fallback xmlns="">
          <p:sp>
            <p:nvSpPr>
              <p:cNvPr id="3081" name="TextBox 3080"/>
              <p:cNvSpPr txBox="1">
                <a:spLocks noRot="1" noChangeAspect="1" noMove="1" noResize="1" noEditPoints="1" noAdjustHandles="1" noChangeArrowheads="1" noChangeShapeType="1" noTextEdit="1"/>
              </p:cNvSpPr>
              <p:nvPr/>
            </p:nvSpPr>
            <p:spPr>
              <a:xfrm>
                <a:off x="3811775" y="2797154"/>
                <a:ext cx="286039" cy="276999"/>
              </a:xfrm>
              <a:prstGeom prst="rect">
                <a:avLst/>
              </a:prstGeom>
              <a:blipFill>
                <a:blip r:embed="rId13"/>
                <a:stretch>
                  <a:fillRect l="-17021" r="-638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2" name="TextBox 3081"/>
              <p:cNvSpPr txBox="1"/>
              <p:nvPr/>
            </p:nvSpPr>
            <p:spPr>
              <a:xfrm>
                <a:off x="5708054" y="3416566"/>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3082" name="TextBox 3081"/>
              <p:cNvSpPr txBox="1">
                <a:spLocks noRot="1" noChangeAspect="1" noMove="1" noResize="1" noEditPoints="1" noAdjustHandles="1" noChangeArrowheads="1" noChangeShapeType="1" noTextEdit="1"/>
              </p:cNvSpPr>
              <p:nvPr/>
            </p:nvSpPr>
            <p:spPr>
              <a:xfrm>
                <a:off x="5708054" y="3416566"/>
                <a:ext cx="268920" cy="276999"/>
              </a:xfrm>
              <a:prstGeom prst="rect">
                <a:avLst/>
              </a:prstGeom>
              <a:blipFill>
                <a:blip r:embed="rId14"/>
                <a:stretch>
                  <a:fillRect l="-22727"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3" name="TextBox 3082"/>
              <p:cNvSpPr txBox="1"/>
              <p:nvPr/>
            </p:nvSpPr>
            <p:spPr>
              <a:xfrm>
                <a:off x="5256026" y="796546"/>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3083" name="TextBox 3082"/>
              <p:cNvSpPr txBox="1">
                <a:spLocks noRot="1" noChangeAspect="1" noMove="1" noResize="1" noEditPoints="1" noAdjustHandles="1" noChangeArrowheads="1" noChangeShapeType="1" noTextEdit="1"/>
              </p:cNvSpPr>
              <p:nvPr/>
            </p:nvSpPr>
            <p:spPr>
              <a:xfrm>
                <a:off x="5256026" y="796546"/>
                <a:ext cx="268920" cy="276999"/>
              </a:xfrm>
              <a:prstGeom prst="rect">
                <a:avLst/>
              </a:prstGeom>
              <a:blipFill>
                <a:blip r:embed="rId15"/>
                <a:stretch>
                  <a:fillRect l="-22727" r="-454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4" name="TextBox 3083"/>
              <p:cNvSpPr txBox="1"/>
              <p:nvPr/>
            </p:nvSpPr>
            <p:spPr>
              <a:xfrm>
                <a:off x="5673545" y="1275360"/>
                <a:ext cx="2650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oMath>
                  </m:oMathPara>
                </a14:m>
                <a:endParaRPr lang="en-US" dirty="0"/>
              </a:p>
            </p:txBody>
          </p:sp>
        </mc:Choice>
        <mc:Fallback xmlns="">
          <p:sp>
            <p:nvSpPr>
              <p:cNvPr id="3084" name="TextBox 3083"/>
              <p:cNvSpPr txBox="1">
                <a:spLocks noRot="1" noChangeAspect="1" noMove="1" noResize="1" noEditPoints="1" noAdjustHandles="1" noChangeArrowheads="1" noChangeShapeType="1" noTextEdit="1"/>
              </p:cNvSpPr>
              <p:nvPr/>
            </p:nvSpPr>
            <p:spPr>
              <a:xfrm>
                <a:off x="5673545" y="1275360"/>
                <a:ext cx="265009" cy="276999"/>
              </a:xfrm>
              <a:prstGeom prst="rect">
                <a:avLst/>
              </a:prstGeom>
              <a:blipFill>
                <a:blip r:embed="rId16"/>
                <a:stretch>
                  <a:fillRect l="-23256" r="-6977" b="-13043"/>
                </a:stretch>
              </a:blipFill>
            </p:spPr>
            <p:txBody>
              <a:bodyPr/>
              <a:lstStyle/>
              <a:p>
                <a:r>
                  <a:rPr lang="en-US">
                    <a:noFill/>
                  </a:rPr>
                  <a:t> </a:t>
                </a:r>
              </a:p>
            </p:txBody>
          </p:sp>
        </mc:Fallback>
      </mc:AlternateContent>
      <p:sp>
        <p:nvSpPr>
          <p:cNvPr id="3093" name="Rectangle 3092"/>
          <p:cNvSpPr/>
          <p:nvPr/>
        </p:nvSpPr>
        <p:spPr>
          <a:xfrm>
            <a:off x="677116" y="1192978"/>
            <a:ext cx="4833347" cy="3270738"/>
          </a:xfrm>
          <a:prstGeom prst="rect">
            <a:avLst/>
          </a:prstGeom>
          <a:noFill/>
          <a:ln w="762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76200">
                <a:solidFill>
                  <a:schemeClr val="bg1"/>
                </a:solidFill>
              </a:ln>
              <a:solidFill>
                <a:schemeClr val="bg1"/>
              </a:solidFill>
            </a:endParaRPr>
          </a:p>
        </p:txBody>
      </p:sp>
      <mc:AlternateContent xmlns:mc="http://schemas.openxmlformats.org/markup-compatibility/2006" xmlns:a14="http://schemas.microsoft.com/office/drawing/2010/main">
        <mc:Choice Requires="a14">
          <p:sp>
            <p:nvSpPr>
              <p:cNvPr id="3104" name="TextBox 3103"/>
              <p:cNvSpPr txBox="1"/>
              <p:nvPr/>
            </p:nvSpPr>
            <p:spPr>
              <a:xfrm>
                <a:off x="6424547" y="1485089"/>
                <a:ext cx="2350067" cy="246221"/>
              </a:xfrm>
              <a:prstGeom prst="rect">
                <a:avLst/>
              </a:prstGeom>
              <a:noFill/>
            </p:spPr>
            <p:txBody>
              <a:bodyPr wrap="none" lIns="0" tIns="0" rIns="0" bIns="0"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𝑖</m:t>
                        </m:r>
                      </m:e>
                      <m:sub>
                        <m:r>
                          <a:rPr lang="en-US" sz="1400" b="0" i="1" smtClean="0">
                            <a:latin typeface="Cambria Math" panose="02040503050406030204" pitchFamily="18" charset="0"/>
                          </a:rPr>
                          <m:t>𝑡</m:t>
                        </m:r>
                      </m:sub>
                    </m:sSub>
                    <m:r>
                      <a:rPr lang="en-US" sz="1400" b="0" i="0" smtClean="0">
                        <a:latin typeface="Cambria Math" panose="02040503050406030204" pitchFamily="18" charset="0"/>
                      </a:rPr>
                      <m:t>=</m:t>
                    </m:r>
                    <m:r>
                      <m:rPr>
                        <m:sty m:val="p"/>
                      </m:rPr>
                      <a:rPr lang="el-GR" sz="1400" b="0" i="1" smtClean="0">
                        <a:latin typeface="Cambria Math" panose="02040503050406030204" pitchFamily="18" charset="0"/>
                        <a:ea typeface="Cambria Math" panose="02040503050406030204" pitchFamily="18" charset="0"/>
                      </a:rPr>
                      <m:t>σ</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𝑖</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𝑡</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𝑖</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𝑖</m:t>
                        </m:r>
                      </m:sub>
                    </m:sSub>
                  </m:oMath>
                </a14:m>
                <a:r>
                  <a:rPr lang="en-US" sz="1600" dirty="0" smtClean="0"/>
                  <a:t>) </a:t>
                </a:r>
                <a:endParaRPr lang="en-US" sz="1600" dirty="0"/>
              </a:p>
            </p:txBody>
          </p:sp>
        </mc:Choice>
        <mc:Fallback xmlns="">
          <p:sp>
            <p:nvSpPr>
              <p:cNvPr id="3104" name="TextBox 3103"/>
              <p:cNvSpPr txBox="1">
                <a:spLocks noRot="1" noChangeAspect="1" noMove="1" noResize="1" noEditPoints="1" noAdjustHandles="1" noChangeArrowheads="1" noChangeShapeType="1" noTextEdit="1"/>
              </p:cNvSpPr>
              <p:nvPr/>
            </p:nvSpPr>
            <p:spPr>
              <a:xfrm>
                <a:off x="6424547" y="1485089"/>
                <a:ext cx="2350067" cy="246221"/>
              </a:xfrm>
              <a:prstGeom prst="rect">
                <a:avLst/>
              </a:prstGeom>
              <a:blipFill>
                <a:blip r:embed="rId17"/>
                <a:stretch>
                  <a:fillRect l="-2857" t="-27500" r="-441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7" name="TextBox 3106"/>
              <p:cNvSpPr txBox="1"/>
              <p:nvPr/>
            </p:nvSpPr>
            <p:spPr>
              <a:xfrm>
                <a:off x="6293382" y="1923241"/>
                <a:ext cx="2751330" cy="219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0" smtClean="0">
                                  <a:latin typeface="Cambria Math" panose="02040503050406030204" pitchFamily="18" charset="0"/>
                                </a:rPr>
                                <m:t>𝐶</m:t>
                              </m:r>
                            </m:e>
                          </m:acc>
                        </m:e>
                        <m:sub>
                          <m:r>
                            <a:rPr lang="en-US" sz="1400" b="0" i="0" smtClean="0">
                              <a:latin typeface="Cambria Math" panose="02040503050406030204" pitchFamily="18" charset="0"/>
                            </a:rPr>
                            <m:t>𝑡</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tanh</m:t>
                      </m:r>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𝑐</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𝑐</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𝑐</m:t>
                          </m:r>
                        </m:sub>
                      </m:sSub>
                      <m:r>
                        <a:rPr lang="en-US" sz="1400" b="0" i="1" smtClean="0">
                          <a:latin typeface="Cambria Math" panose="02040503050406030204" pitchFamily="18" charset="0"/>
                        </a:rPr>
                        <m:t>)</m:t>
                      </m:r>
                    </m:oMath>
                  </m:oMathPara>
                </a14:m>
                <a:endParaRPr lang="en-US" sz="1600" dirty="0"/>
              </a:p>
            </p:txBody>
          </p:sp>
        </mc:Choice>
        <mc:Fallback xmlns="">
          <p:sp>
            <p:nvSpPr>
              <p:cNvPr id="3107" name="TextBox 3106"/>
              <p:cNvSpPr txBox="1">
                <a:spLocks noRot="1" noChangeAspect="1" noMove="1" noResize="1" noEditPoints="1" noAdjustHandles="1" noChangeArrowheads="1" noChangeShapeType="1" noTextEdit="1"/>
              </p:cNvSpPr>
              <p:nvPr/>
            </p:nvSpPr>
            <p:spPr>
              <a:xfrm>
                <a:off x="6293382" y="1923241"/>
                <a:ext cx="2751330" cy="219868"/>
              </a:xfrm>
              <a:prstGeom prst="rect">
                <a:avLst/>
              </a:prstGeom>
              <a:blipFill>
                <a:blip r:embed="rId18"/>
                <a:stretch>
                  <a:fillRect t="-27027" r="-664"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8" name="TextBox 3107"/>
              <p:cNvSpPr txBox="1"/>
              <p:nvPr/>
            </p:nvSpPr>
            <p:spPr>
              <a:xfrm>
                <a:off x="6487118" y="2301205"/>
                <a:ext cx="1752979" cy="219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𝑖</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i="1" dirty="0" smtClean="0">
                              <a:latin typeface="Cambria Math" panose="02040503050406030204" pitchFamily="18" charset="0"/>
                            </a:rPr>
                          </m:ctrlPr>
                        </m:sSubPr>
                        <m:e>
                          <m:acc>
                            <m:accPr>
                              <m:chr m:val="̃"/>
                              <m:ctrlPr>
                                <a:rPr lang="en-US" sz="1400" i="1" dirty="0">
                                  <a:latin typeface="Cambria Math" panose="02040503050406030204" pitchFamily="18" charset="0"/>
                                </a:rPr>
                              </m:ctrlPr>
                            </m:accPr>
                            <m:e>
                              <m:r>
                                <a:rPr lang="en-US" sz="1400" i="1" dirty="0">
                                  <a:latin typeface="Cambria Math" panose="02040503050406030204" pitchFamily="18" charset="0"/>
                                </a:rPr>
                                <m:t>𝐶</m:t>
                              </m:r>
                            </m:e>
                          </m:acc>
                        </m:e>
                        <m:sub>
                          <m:r>
                            <a:rPr lang="en-US" sz="1400" i="1" dirty="0">
                              <a:latin typeface="Cambria Math" panose="02040503050406030204" pitchFamily="18" charset="0"/>
                            </a:rPr>
                            <m:t>𝑡</m:t>
                          </m:r>
                        </m:sub>
                      </m:sSub>
                    </m:oMath>
                  </m:oMathPara>
                </a14:m>
                <a:endParaRPr lang="en-US" sz="1400" dirty="0"/>
              </a:p>
            </p:txBody>
          </p:sp>
        </mc:Choice>
        <mc:Fallback xmlns="">
          <p:sp>
            <p:nvSpPr>
              <p:cNvPr id="3108" name="TextBox 3107"/>
              <p:cNvSpPr txBox="1">
                <a:spLocks noRot="1" noChangeAspect="1" noMove="1" noResize="1" noEditPoints="1" noAdjustHandles="1" noChangeArrowheads="1" noChangeShapeType="1" noTextEdit="1"/>
              </p:cNvSpPr>
              <p:nvPr/>
            </p:nvSpPr>
            <p:spPr>
              <a:xfrm>
                <a:off x="6487118" y="2301205"/>
                <a:ext cx="1752979" cy="219868"/>
              </a:xfrm>
              <a:prstGeom prst="rect">
                <a:avLst/>
              </a:prstGeom>
              <a:blipFill>
                <a:blip r:embed="rId19"/>
                <a:stretch>
                  <a:fillRect l="-1736" t="-27027" r="-937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0" name="TextBox 3109"/>
              <p:cNvSpPr txBox="1"/>
              <p:nvPr/>
            </p:nvSpPr>
            <p:spPr>
              <a:xfrm>
                <a:off x="6303473" y="2744523"/>
                <a:ext cx="25589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𝑜</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𝑜</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𝑜</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110" name="TextBox 3109"/>
              <p:cNvSpPr txBox="1">
                <a:spLocks noRot="1" noChangeAspect="1" noMove="1" noResize="1" noEditPoints="1" noAdjustHandles="1" noChangeArrowheads="1" noChangeShapeType="1" noTextEdit="1"/>
              </p:cNvSpPr>
              <p:nvPr/>
            </p:nvSpPr>
            <p:spPr>
              <a:xfrm>
                <a:off x="6303473" y="2744523"/>
                <a:ext cx="2558906" cy="215444"/>
              </a:xfrm>
              <a:prstGeom prst="rect">
                <a:avLst/>
              </a:prstGeom>
              <a:blipFill>
                <a:blip r:embed="rId20"/>
                <a:stretch>
                  <a:fillRect r="-714"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1" name="TextBox 3110"/>
              <p:cNvSpPr txBox="1"/>
              <p:nvPr/>
            </p:nvSpPr>
            <p:spPr>
              <a:xfrm>
                <a:off x="6636614" y="3183417"/>
                <a:ext cx="1453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m:rPr>
                          <m:sty m:val="p"/>
                        </m:rPr>
                        <a:rPr lang="en-US" sz="1400" b="0" i="0" smtClean="0">
                          <a:latin typeface="Cambria Math" panose="02040503050406030204" pitchFamily="18" charset="0"/>
                        </a:rPr>
                        <m:t>tanh</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600" dirty="0"/>
              </a:p>
            </p:txBody>
          </p:sp>
        </mc:Choice>
        <mc:Fallback xmlns="">
          <p:sp>
            <p:nvSpPr>
              <p:cNvPr id="3111" name="TextBox 3110"/>
              <p:cNvSpPr txBox="1">
                <a:spLocks noRot="1" noChangeAspect="1" noMove="1" noResize="1" noEditPoints="1" noAdjustHandles="1" noChangeArrowheads="1" noChangeShapeType="1" noTextEdit="1"/>
              </p:cNvSpPr>
              <p:nvPr/>
            </p:nvSpPr>
            <p:spPr>
              <a:xfrm>
                <a:off x="6636614" y="3183417"/>
                <a:ext cx="1453988" cy="215444"/>
              </a:xfrm>
              <a:prstGeom prst="rect">
                <a:avLst/>
              </a:prstGeom>
              <a:blipFill>
                <a:blip r:embed="rId21"/>
                <a:stretch>
                  <a:fillRect l="-2941" r="-3782"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35413" y="1058033"/>
                <a:ext cx="2522357" cy="248081"/>
              </a:xfrm>
              <a:prstGeom prst="rect">
                <a:avLst/>
              </a:prstGeom>
              <a:noFill/>
            </p:spPr>
            <p:txBody>
              <a:bodyPr wrap="none" lIns="0" tIns="0" rIns="0" bIns="0"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𝑡</m:t>
                        </m:r>
                      </m:sub>
                    </m:sSub>
                    <m:r>
                      <a:rPr lang="en-US" sz="1400" b="0" i="0" smtClean="0">
                        <a:latin typeface="Cambria Math" panose="02040503050406030204" pitchFamily="18" charset="0"/>
                      </a:rPr>
                      <m:t>=</m:t>
                    </m:r>
                    <m:r>
                      <m:rPr>
                        <m:sty m:val="p"/>
                      </m:rPr>
                      <a:rPr lang="el-GR" sz="1400" b="0" i="1" smtClean="0">
                        <a:latin typeface="Cambria Math" panose="02040503050406030204" pitchFamily="18" charset="0"/>
                        <a:ea typeface="Cambria Math" panose="02040503050406030204" pitchFamily="18" charset="0"/>
                      </a:rPr>
                      <m:t>σ</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𝑓</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𝑡</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𝑓</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𝑓</m:t>
                        </m:r>
                      </m:sub>
                    </m:sSub>
                  </m:oMath>
                </a14:m>
                <a:r>
                  <a:rPr lang="en-US" sz="1600" dirty="0" smtClean="0"/>
                  <a:t>) </a:t>
                </a:r>
                <a:endParaRPr lang="en-US" sz="16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435413" y="1058033"/>
                <a:ext cx="2522357" cy="248081"/>
              </a:xfrm>
              <a:prstGeom prst="rect">
                <a:avLst/>
              </a:prstGeom>
              <a:blipFill>
                <a:blip r:embed="rId22"/>
                <a:stretch>
                  <a:fillRect l="-3390" t="-30000" r="-242" b="-47500"/>
                </a:stretch>
              </a:blipFill>
            </p:spPr>
            <p:txBody>
              <a:bodyPr/>
              <a:lstStyle/>
              <a:p>
                <a:r>
                  <a:rPr lang="en-US">
                    <a:noFill/>
                  </a:rPr>
                  <a:t> </a:t>
                </a:r>
              </a:p>
            </p:txBody>
          </p:sp>
        </mc:Fallback>
      </mc:AlternateContent>
      <p:sp>
        <p:nvSpPr>
          <p:cNvPr id="3" name="TextBox 2"/>
          <p:cNvSpPr txBox="1"/>
          <p:nvPr/>
        </p:nvSpPr>
        <p:spPr>
          <a:xfrm>
            <a:off x="2071663" y="4680837"/>
            <a:ext cx="3059936" cy="276999"/>
          </a:xfrm>
          <a:prstGeom prst="rect">
            <a:avLst/>
          </a:prstGeom>
          <a:noFill/>
        </p:spPr>
        <p:txBody>
          <a:bodyPr wrap="square" rtlCol="0">
            <a:spAutoFit/>
          </a:bodyPr>
          <a:lstStyle/>
          <a:p>
            <a:r>
              <a:rPr lang="en-US" sz="1200" dirty="0" smtClean="0"/>
              <a:t>Fig(7): Output Calculation of LSTM</a:t>
            </a:r>
            <a:endParaRPr lang="en-US" sz="1200" dirty="0"/>
          </a:p>
        </p:txBody>
      </p:sp>
    </p:spTree>
    <p:extLst>
      <p:ext uri="{BB962C8B-B14F-4D97-AF65-F5344CB8AC3E}">
        <p14:creationId xmlns:p14="http://schemas.microsoft.com/office/powerpoint/2010/main" val="102572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8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11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08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P spid="13" grpId="0" animBg="1"/>
      <p:bldP spid="14" grpId="0" animBg="1"/>
      <p:bldP spid="15" grpId="0" animBg="1"/>
      <p:bldP spid="17" grpId="0" animBg="1"/>
      <p:bldP spid="18" grpId="0" animBg="1"/>
      <p:bldP spid="53" grpId="0" animBg="1"/>
      <p:bldP spid="57" grpId="0" animBg="1"/>
      <p:bldP spid="60" grpId="0" animBg="1"/>
      <p:bldP spid="3072" grpId="0" animBg="1"/>
      <p:bldP spid="3075" grpId="0" animBg="1"/>
      <p:bldP spid="3081" grpId="0" animBg="1"/>
      <p:bldP spid="3082" grpId="0" animBg="1"/>
      <p:bldP spid="3083" grpId="0" animBg="1"/>
      <p:bldP spid="3084" grpId="0" animBg="1"/>
      <p:bldP spid="3104" grpId="0" animBg="1"/>
      <p:bldP spid="3107" grpId="0" animBg="1"/>
      <p:bldP spid="3108" grpId="0" animBg="1"/>
      <p:bldP spid="3110" grpId="0" animBg="1"/>
      <p:bldP spid="3111"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8011" y="322774"/>
            <a:ext cx="8537215" cy="609600"/>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dirty="0" smtClean="0"/>
              <a:t>Introduction to pytorch</a:t>
            </a:r>
            <a:endParaRPr lang="en-US" sz="2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266" y="50616"/>
            <a:ext cx="881758" cy="881758"/>
          </a:xfrm>
          <a:prstGeom prst="rect">
            <a:avLst/>
          </a:prstGeom>
        </p:spPr>
      </p:pic>
      <p:sp>
        <p:nvSpPr>
          <p:cNvPr id="5" name="TextBox 4"/>
          <p:cNvSpPr txBox="1"/>
          <p:nvPr/>
        </p:nvSpPr>
        <p:spPr>
          <a:xfrm>
            <a:off x="278010" y="1119883"/>
            <a:ext cx="8537215" cy="2862322"/>
          </a:xfrm>
          <a:prstGeom prst="rect">
            <a:avLst/>
          </a:prstGeom>
          <a:noFill/>
        </p:spPr>
        <p:txBody>
          <a:bodyPr wrap="square" rtlCol="0">
            <a:spAutoFit/>
          </a:bodyPr>
          <a:lstStyle/>
          <a:p>
            <a:r>
              <a:rPr lang="en-US" dirty="0" err="1"/>
              <a:t>PyTorch</a:t>
            </a:r>
            <a:r>
              <a:rPr lang="en-US" dirty="0"/>
              <a:t> is a Python machine learning package based on Torch, which is an open-source machine learning </a:t>
            </a:r>
            <a:r>
              <a:rPr lang="en-US" dirty="0" smtClean="0"/>
              <a:t>package.</a:t>
            </a:r>
          </a:p>
          <a:p>
            <a:endParaRPr lang="en-US" dirty="0"/>
          </a:p>
          <a:p>
            <a:r>
              <a:rPr lang="en-US" dirty="0" smtClean="0"/>
              <a:t>It has following properties:</a:t>
            </a:r>
          </a:p>
          <a:p>
            <a:pPr marL="342900" indent="-342900">
              <a:buAutoNum type="arabicPeriod"/>
            </a:pPr>
            <a:r>
              <a:rPr lang="en-US" dirty="0" smtClean="0"/>
              <a:t>Tensor </a:t>
            </a:r>
            <a:r>
              <a:rPr lang="en-US" dirty="0"/>
              <a:t>computation (like </a:t>
            </a:r>
            <a:r>
              <a:rPr lang="en-US" dirty="0" err="1"/>
              <a:t>NumPy</a:t>
            </a:r>
            <a:r>
              <a:rPr lang="en-US" dirty="0"/>
              <a:t>) with strong GPU </a:t>
            </a:r>
            <a:r>
              <a:rPr lang="en-US" dirty="0" smtClean="0"/>
              <a:t>acceleration</a:t>
            </a:r>
          </a:p>
          <a:p>
            <a:pPr marL="342900" indent="-342900">
              <a:buAutoNum type="arabicPeriod"/>
            </a:pPr>
            <a:r>
              <a:rPr lang="en-US" dirty="0"/>
              <a:t>Automatic differentiation for building and training neural </a:t>
            </a:r>
            <a:r>
              <a:rPr lang="en-US" dirty="0" smtClean="0"/>
              <a:t>networks</a:t>
            </a:r>
          </a:p>
          <a:p>
            <a:pPr marL="342900" indent="-342900">
              <a:buAutoNum type="arabicPeriod"/>
            </a:pPr>
            <a:r>
              <a:rPr lang="en-US" dirty="0"/>
              <a:t>High execution efficiency, since it developed from </a:t>
            </a:r>
            <a:r>
              <a:rPr lang="en-US" dirty="0" smtClean="0"/>
              <a:t>C and CUDA C++</a:t>
            </a:r>
          </a:p>
          <a:p>
            <a:pPr marL="342900" indent="-342900">
              <a:buAutoNum type="arabicPeriod"/>
            </a:pPr>
            <a:r>
              <a:rPr lang="en-US" dirty="0" smtClean="0"/>
              <a:t>Built in functions to load and store the weights of model</a:t>
            </a:r>
            <a:endParaRPr lang="en-US" dirty="0"/>
          </a:p>
          <a:p>
            <a:pPr marL="342900" indent="-342900">
              <a:buAutoNum type="arabicPeriod"/>
            </a:pPr>
            <a:r>
              <a:rPr lang="en-US" dirty="0" smtClean="0"/>
              <a:t>Built in Optimizers (For example: Adam, </a:t>
            </a:r>
            <a:r>
              <a:rPr lang="en-US" dirty="0" err="1" smtClean="0"/>
              <a:t>RMSProp</a:t>
            </a:r>
            <a:r>
              <a:rPr lang="en-US" dirty="0" smtClean="0"/>
              <a:t>, SDG etc.), making it easier to compare the performance of implemented algorithm with other existing ones</a:t>
            </a:r>
          </a:p>
        </p:txBody>
      </p:sp>
    </p:spTree>
    <p:extLst>
      <p:ext uri="{BB962C8B-B14F-4D97-AF65-F5344CB8AC3E}">
        <p14:creationId xmlns:p14="http://schemas.microsoft.com/office/powerpoint/2010/main" val="2022968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429"/>
            <a:ext cx="9143999" cy="535541"/>
          </a:xfrm>
        </p:spPr>
        <p:txBody>
          <a:bodyPr>
            <a:normAutofit fontScale="90000"/>
          </a:bodyPr>
          <a:lstStyle/>
          <a:p>
            <a:r>
              <a:rPr lang="en-US" b="1" dirty="0" smtClean="0"/>
              <a:t>Output calculation</a:t>
            </a:r>
            <a:endParaRPr lang="en-US" b="1" dirty="0"/>
          </a:p>
        </p:txBody>
      </p:sp>
      <p:pic>
        <p:nvPicPr>
          <p:cNvPr id="4" name="Picture 3"/>
          <p:cNvPicPr>
            <a:picLocks noChangeAspect="1"/>
          </p:cNvPicPr>
          <p:nvPr/>
        </p:nvPicPr>
        <p:blipFill>
          <a:blip r:embed="rId2"/>
          <a:stretch>
            <a:fillRect/>
          </a:stretch>
        </p:blipFill>
        <p:spPr>
          <a:xfrm>
            <a:off x="0" y="535541"/>
            <a:ext cx="2517705" cy="3019317"/>
          </a:xfrm>
          <a:prstGeom prst="rect">
            <a:avLst/>
          </a:prstGeom>
        </p:spPr>
      </p:pic>
      <p:cxnSp>
        <p:nvCxnSpPr>
          <p:cNvPr id="5" name="Straight Arrow Connector 4"/>
          <p:cNvCxnSpPr/>
          <p:nvPr/>
        </p:nvCxnSpPr>
        <p:spPr>
          <a:xfrm>
            <a:off x="2221488" y="727591"/>
            <a:ext cx="929014"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2221488" y="853630"/>
            <a:ext cx="902319" cy="2873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2221488" y="995362"/>
            <a:ext cx="932092" cy="7572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a:endCxn id="15" idx="1"/>
          </p:cNvCxnSpPr>
          <p:nvPr/>
        </p:nvCxnSpPr>
        <p:spPr>
          <a:xfrm>
            <a:off x="2221488" y="1187413"/>
            <a:ext cx="932092" cy="10407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150502" y="547524"/>
                <a:ext cx="449482"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i="1">
                              <a:latin typeface="Cambria Math" panose="02040503050406030204" pitchFamily="18" charset="0"/>
                              <a:ea typeface="Cambria Math" panose="02040503050406030204" pitchFamily="18" charset="0"/>
                            </a:rPr>
                            <m:t>𝑓</m:t>
                          </m:r>
                        </m:sub>
                      </m:sSub>
                    </m:oMath>
                  </m:oMathPara>
                </a14:m>
                <a:endParaRPr lang="en-US" sz="1400" dirty="0"/>
              </a:p>
            </p:txBody>
          </p:sp>
        </mc:Choice>
        <mc:Fallback xmlns="">
          <p:sp>
            <p:nvSpPr>
              <p:cNvPr id="12" name="Rectangle 11"/>
              <p:cNvSpPr>
                <a:spLocks noRot="1" noChangeAspect="1" noMove="1" noResize="1" noEditPoints="1" noAdjustHandles="1" noChangeArrowheads="1" noChangeShapeType="1" noTextEdit="1"/>
              </p:cNvSpPr>
              <p:nvPr/>
            </p:nvSpPr>
            <p:spPr>
              <a:xfrm>
                <a:off x="3150502" y="547524"/>
                <a:ext cx="449482" cy="325025"/>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150502" y="737404"/>
                <a:ext cx="42922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𝑖</m:t>
                          </m:r>
                        </m:sub>
                      </m:sSub>
                    </m:oMath>
                  </m:oMathPara>
                </a14:m>
                <a:endParaRPr lang="en-US" sz="1400" dirty="0"/>
              </a:p>
            </p:txBody>
          </p:sp>
        </mc:Choice>
        <mc:Fallback xmlns="">
          <p:sp>
            <p:nvSpPr>
              <p:cNvPr id="13" name="Rectangle 12"/>
              <p:cNvSpPr>
                <a:spLocks noRot="1" noChangeAspect="1" noMove="1" noResize="1" noEditPoints="1" noAdjustHandles="1" noChangeArrowheads="1" noChangeShapeType="1" noTextEdit="1"/>
              </p:cNvSpPr>
              <p:nvPr/>
            </p:nvSpPr>
            <p:spPr>
              <a:xfrm>
                <a:off x="3150502" y="737404"/>
                <a:ext cx="429220"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146335" y="955356"/>
                <a:ext cx="43338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𝑐</m:t>
                          </m:r>
                        </m:sub>
                      </m:sSub>
                    </m:oMath>
                  </m:oMathPara>
                </a14:m>
                <a:endParaRPr lang="en-US" sz="1400" dirty="0"/>
              </a:p>
            </p:txBody>
          </p:sp>
        </mc:Choice>
        <mc:Fallback xmlns="">
          <p:sp>
            <p:nvSpPr>
              <p:cNvPr id="14" name="Rectangle 13"/>
              <p:cNvSpPr>
                <a:spLocks noRot="1" noChangeAspect="1" noMove="1" noResize="1" noEditPoints="1" noAdjustHandles="1" noChangeArrowheads="1" noChangeShapeType="1" noTextEdit="1"/>
              </p:cNvSpPr>
              <p:nvPr/>
            </p:nvSpPr>
            <p:spPr>
              <a:xfrm>
                <a:off x="3146335" y="955356"/>
                <a:ext cx="43338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153580" y="1137594"/>
                <a:ext cx="44332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𝑜</m:t>
                          </m:r>
                        </m:sub>
                      </m:sSub>
                    </m:oMath>
                  </m:oMathPara>
                </a14:m>
                <a:endParaRPr lang="en-US" sz="1400" dirty="0"/>
              </a:p>
            </p:txBody>
          </p:sp>
        </mc:Choice>
        <mc:Fallback xmlns="">
          <p:sp>
            <p:nvSpPr>
              <p:cNvPr id="15" name="Rectangle 14"/>
              <p:cNvSpPr>
                <a:spLocks noRot="1" noChangeAspect="1" noMove="1" noResize="1" noEditPoints="1" noAdjustHandles="1" noChangeArrowheads="1" noChangeShapeType="1" noTextEdit="1"/>
              </p:cNvSpPr>
              <p:nvPr/>
            </p:nvSpPr>
            <p:spPr>
              <a:xfrm>
                <a:off x="3153580" y="1137594"/>
                <a:ext cx="443326" cy="307777"/>
              </a:xfrm>
              <a:prstGeom prst="rect">
                <a:avLst/>
              </a:prstGeom>
              <a:blipFill>
                <a:blip r:embed="rId6"/>
                <a:stretch>
                  <a:fillRect/>
                </a:stretch>
              </a:blipFill>
            </p:spPr>
            <p:txBody>
              <a:bodyPr/>
              <a:lstStyle/>
              <a:p>
                <a:r>
                  <a:rPr lang="en-US">
                    <a:noFill/>
                  </a:rPr>
                  <a:t> </a:t>
                </a:r>
              </a:p>
            </p:txBody>
          </p:sp>
        </mc:Fallback>
      </mc:AlternateContent>
      <p:cxnSp>
        <p:nvCxnSpPr>
          <p:cNvPr id="16" name="Straight Arrow Connector 15"/>
          <p:cNvCxnSpPr/>
          <p:nvPr/>
        </p:nvCxnSpPr>
        <p:spPr>
          <a:xfrm>
            <a:off x="1891742" y="1445371"/>
            <a:ext cx="79370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2686529" y="1246385"/>
                <a:ext cx="415883"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i="1">
                              <a:latin typeface="Cambria Math" panose="02040503050406030204" pitchFamily="18" charset="0"/>
                              <a:ea typeface="Cambria Math" panose="02040503050406030204" pitchFamily="18" charset="0"/>
                            </a:rPr>
                            <m:t>𝑓</m:t>
                          </m:r>
                        </m:sub>
                      </m:sSub>
                    </m:oMath>
                  </m:oMathPara>
                </a14:m>
                <a:endParaRPr lang="en-US" sz="1400" dirty="0"/>
              </a:p>
            </p:txBody>
          </p:sp>
        </mc:Choice>
        <mc:Fallback xmlns="">
          <p:sp>
            <p:nvSpPr>
              <p:cNvPr id="21" name="Rectangle 20"/>
              <p:cNvSpPr>
                <a:spLocks noRot="1" noChangeAspect="1" noMove="1" noResize="1" noEditPoints="1" noAdjustHandles="1" noChangeArrowheads="1" noChangeShapeType="1" noTextEdit="1"/>
              </p:cNvSpPr>
              <p:nvPr/>
            </p:nvSpPr>
            <p:spPr>
              <a:xfrm>
                <a:off x="2686529" y="1246385"/>
                <a:ext cx="415883" cy="325025"/>
              </a:xfrm>
              <a:prstGeom prst="rect">
                <a:avLst/>
              </a:prstGeom>
              <a:blipFill>
                <a:blip r:embed="rId7"/>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686529" y="1436265"/>
                <a:ext cx="39562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𝑖</m:t>
                          </m:r>
                        </m:sub>
                      </m:sSub>
                    </m:oMath>
                  </m:oMathPara>
                </a14:m>
                <a:endParaRPr lang="en-US" sz="1400" dirty="0"/>
              </a:p>
            </p:txBody>
          </p:sp>
        </mc:Choice>
        <mc:Fallback xmlns="">
          <p:sp>
            <p:nvSpPr>
              <p:cNvPr id="22" name="Rectangle 21"/>
              <p:cNvSpPr>
                <a:spLocks noRot="1" noChangeAspect="1" noMove="1" noResize="1" noEditPoints="1" noAdjustHandles="1" noChangeArrowheads="1" noChangeShapeType="1" noTextEdit="1"/>
              </p:cNvSpPr>
              <p:nvPr/>
            </p:nvSpPr>
            <p:spPr>
              <a:xfrm>
                <a:off x="2686529" y="1436265"/>
                <a:ext cx="395621"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682362" y="1654217"/>
                <a:ext cx="4145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𝑐</m:t>
                          </m:r>
                        </m:sub>
                      </m:sSub>
                    </m:oMath>
                  </m:oMathPara>
                </a14:m>
                <a:endParaRPr lang="en-US" sz="1400" dirty="0"/>
              </a:p>
            </p:txBody>
          </p:sp>
        </mc:Choice>
        <mc:Fallback xmlns="">
          <p:sp>
            <p:nvSpPr>
              <p:cNvPr id="23" name="Rectangle 22"/>
              <p:cNvSpPr>
                <a:spLocks noRot="1" noChangeAspect="1" noMove="1" noResize="1" noEditPoints="1" noAdjustHandles="1" noChangeArrowheads="1" noChangeShapeType="1" noTextEdit="1"/>
              </p:cNvSpPr>
              <p:nvPr/>
            </p:nvSpPr>
            <p:spPr>
              <a:xfrm>
                <a:off x="2682362" y="1654217"/>
                <a:ext cx="414536"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689607" y="1836455"/>
                <a:ext cx="42447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𝑜</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2689607" y="1836455"/>
                <a:ext cx="424475" cy="307777"/>
              </a:xfrm>
              <a:prstGeom prst="rect">
                <a:avLst/>
              </a:prstGeom>
              <a:blipFill>
                <a:blip r:embed="rId10"/>
                <a:stretch>
                  <a:fillRect/>
                </a:stretch>
              </a:blipFill>
            </p:spPr>
            <p:txBody>
              <a:bodyPr/>
              <a:lstStyle/>
              <a:p>
                <a:r>
                  <a:rPr lang="en-US">
                    <a:noFill/>
                  </a:rPr>
                  <a:t> </a:t>
                </a:r>
              </a:p>
            </p:txBody>
          </p:sp>
        </mc:Fallback>
      </mc:AlternateContent>
      <p:cxnSp>
        <p:nvCxnSpPr>
          <p:cNvPr id="25" name="Straight Arrow Connector 24"/>
          <p:cNvCxnSpPr/>
          <p:nvPr/>
        </p:nvCxnSpPr>
        <p:spPr>
          <a:xfrm>
            <a:off x="1799832" y="1571410"/>
            <a:ext cx="889775"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a:off x="1888653" y="1718496"/>
            <a:ext cx="80095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endCxn id="24" idx="1"/>
          </p:cNvCxnSpPr>
          <p:nvPr/>
        </p:nvCxnSpPr>
        <p:spPr>
          <a:xfrm>
            <a:off x="1914927" y="1819661"/>
            <a:ext cx="774680" cy="17068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a:off x="1924220" y="2336283"/>
            <a:ext cx="765387" cy="1547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9" name="Rectangle 38"/>
          <p:cNvSpPr/>
          <p:nvPr/>
        </p:nvSpPr>
        <p:spPr>
          <a:xfrm>
            <a:off x="2678435" y="2190129"/>
            <a:ext cx="279244" cy="307777"/>
          </a:xfrm>
          <a:prstGeom prst="rect">
            <a:avLst/>
          </a:prstGeom>
        </p:spPr>
        <p:txBody>
          <a:bodyPr wrap="none">
            <a:spAutoFit/>
          </a:bodyPr>
          <a:lstStyle/>
          <a:p>
            <a:r>
              <a:rPr lang="en-US" sz="1400" dirty="0" smtClean="0"/>
              <a:t>b</a:t>
            </a:r>
            <a:endParaRPr lang="en-US" sz="1400" dirty="0"/>
          </a:p>
        </p:txBody>
      </p:sp>
      <mc:AlternateContent xmlns:mc="http://schemas.openxmlformats.org/markup-compatibility/2006" xmlns:a14="http://schemas.microsoft.com/office/drawing/2010/main">
        <mc:Choice Requires="a14">
          <p:sp>
            <p:nvSpPr>
              <p:cNvPr id="40" name="Rectangle 39"/>
              <p:cNvSpPr/>
              <p:nvPr/>
            </p:nvSpPr>
            <p:spPr>
              <a:xfrm>
                <a:off x="2605201" y="2628280"/>
                <a:ext cx="4009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𝑋</m:t>
                          </m:r>
                        </m:e>
                        <m:sub>
                          <m:r>
                            <a:rPr lang="en-US" sz="1400" b="0" i="1" smtClean="0">
                              <a:latin typeface="Cambria Math" panose="02040503050406030204" pitchFamily="18" charset="0"/>
                              <a:ea typeface="Cambria Math" panose="02040503050406030204" pitchFamily="18" charset="0"/>
                            </a:rPr>
                            <m:t>𝑡</m:t>
                          </m:r>
                        </m:sub>
                      </m:sSub>
                    </m:oMath>
                  </m:oMathPara>
                </a14:m>
                <a:endParaRPr lang="en-US" sz="1400" dirty="0"/>
              </a:p>
            </p:txBody>
          </p:sp>
        </mc:Choice>
        <mc:Fallback xmlns="">
          <p:sp>
            <p:nvSpPr>
              <p:cNvPr id="40" name="Rectangle 39"/>
              <p:cNvSpPr>
                <a:spLocks noRot="1" noChangeAspect="1" noMove="1" noResize="1" noEditPoints="1" noAdjustHandles="1" noChangeArrowheads="1" noChangeShapeType="1" noTextEdit="1"/>
              </p:cNvSpPr>
              <p:nvPr/>
            </p:nvSpPr>
            <p:spPr>
              <a:xfrm>
                <a:off x="2605201" y="2628280"/>
                <a:ext cx="400943" cy="307777"/>
              </a:xfrm>
              <a:prstGeom prst="rect">
                <a:avLst/>
              </a:prstGeom>
              <a:blipFill>
                <a:blip r:embed="rId11"/>
                <a:stretch>
                  <a:fillRect/>
                </a:stretch>
              </a:blipFill>
            </p:spPr>
            <p:txBody>
              <a:bodyPr/>
              <a:lstStyle/>
              <a:p>
                <a:r>
                  <a:rPr lang="en-US">
                    <a:noFill/>
                  </a:rPr>
                  <a:t> </a:t>
                </a:r>
              </a:p>
            </p:txBody>
          </p:sp>
        </mc:Fallback>
      </mc:AlternateContent>
      <p:cxnSp>
        <p:nvCxnSpPr>
          <p:cNvPr id="41" name="Straight Arrow Connector 40"/>
          <p:cNvCxnSpPr/>
          <p:nvPr/>
        </p:nvCxnSpPr>
        <p:spPr>
          <a:xfrm>
            <a:off x="1905902" y="2766696"/>
            <a:ext cx="765387" cy="1547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2926708" y="3008691"/>
                <a:ext cx="56271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oMath>
                  </m:oMathPara>
                </a14:m>
                <a:endParaRPr lang="en-US" sz="1400" dirty="0"/>
              </a:p>
            </p:txBody>
          </p:sp>
        </mc:Choice>
        <mc:Fallback xmlns="">
          <p:sp>
            <p:nvSpPr>
              <p:cNvPr id="42" name="Rectangle 41"/>
              <p:cNvSpPr>
                <a:spLocks noRot="1" noChangeAspect="1" noMove="1" noResize="1" noEditPoints="1" noAdjustHandles="1" noChangeArrowheads="1" noChangeShapeType="1" noTextEdit="1"/>
              </p:cNvSpPr>
              <p:nvPr/>
            </p:nvSpPr>
            <p:spPr>
              <a:xfrm>
                <a:off x="2926708" y="3008691"/>
                <a:ext cx="562718" cy="307777"/>
              </a:xfrm>
              <a:prstGeom prst="rect">
                <a:avLst/>
              </a:prstGeom>
              <a:blipFill>
                <a:blip r:embed="rId12"/>
                <a:stretch>
                  <a:fillRect/>
                </a:stretch>
              </a:blipFill>
            </p:spPr>
            <p:txBody>
              <a:bodyPr/>
              <a:lstStyle/>
              <a:p>
                <a:r>
                  <a:rPr lang="en-US">
                    <a:noFill/>
                  </a:rPr>
                  <a:t> </a:t>
                </a:r>
              </a:p>
            </p:txBody>
          </p:sp>
        </mc:Fallback>
      </mc:AlternateContent>
      <p:cxnSp>
        <p:nvCxnSpPr>
          <p:cNvPr id="43" name="Straight Arrow Connector 42"/>
          <p:cNvCxnSpPr/>
          <p:nvPr/>
        </p:nvCxnSpPr>
        <p:spPr>
          <a:xfrm flipV="1">
            <a:off x="2435363" y="3152150"/>
            <a:ext cx="522316" cy="1043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5" name="Rectangle 44"/>
              <p:cNvSpPr/>
              <p:nvPr/>
            </p:nvSpPr>
            <p:spPr>
              <a:xfrm>
                <a:off x="2901844" y="3235213"/>
                <a:ext cx="56021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oMath>
                  </m:oMathPara>
                </a14:m>
                <a:endParaRPr lang="en-US" sz="1400" dirty="0"/>
              </a:p>
            </p:txBody>
          </p:sp>
        </mc:Choice>
        <mc:Fallback xmlns="">
          <p:sp>
            <p:nvSpPr>
              <p:cNvPr id="45" name="Rectangle 44"/>
              <p:cNvSpPr>
                <a:spLocks noRot="1" noChangeAspect="1" noMove="1" noResize="1" noEditPoints="1" noAdjustHandles="1" noChangeArrowheads="1" noChangeShapeType="1" noTextEdit="1"/>
              </p:cNvSpPr>
              <p:nvPr/>
            </p:nvSpPr>
            <p:spPr>
              <a:xfrm>
                <a:off x="2901844" y="3235213"/>
                <a:ext cx="560218" cy="307777"/>
              </a:xfrm>
              <a:prstGeom prst="rect">
                <a:avLst/>
              </a:prstGeom>
              <a:blipFill>
                <a:blip r:embed="rId13"/>
                <a:stretch>
                  <a:fillRect/>
                </a:stretch>
              </a:blipFill>
            </p:spPr>
            <p:txBody>
              <a:bodyPr/>
              <a:lstStyle/>
              <a:p>
                <a:r>
                  <a:rPr lang="en-US">
                    <a:noFill/>
                  </a:rPr>
                  <a:t> </a:t>
                </a:r>
              </a:p>
            </p:txBody>
          </p:sp>
        </mc:Fallback>
      </mc:AlternateContent>
      <p:cxnSp>
        <p:nvCxnSpPr>
          <p:cNvPr id="46" name="Straight Arrow Connector 45"/>
          <p:cNvCxnSpPr>
            <a:endCxn id="45" idx="1"/>
          </p:cNvCxnSpPr>
          <p:nvPr/>
        </p:nvCxnSpPr>
        <p:spPr>
          <a:xfrm flipV="1">
            <a:off x="1397987" y="3389102"/>
            <a:ext cx="1503857" cy="1042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516073" y="1067707"/>
                <a:ext cx="2207849" cy="184666"/>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2. </m:t>
                        </m:r>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𝑖</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𝑖</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𝑖</m:t>
                        </m:r>
                      </m:sub>
                    </m:sSub>
                  </m:oMath>
                </a14:m>
                <a:r>
                  <a:rPr lang="en-US" sz="1200" dirty="0" smtClean="0"/>
                  <a:t>) </a:t>
                </a:r>
                <a:endParaRPr lang="en-US" sz="1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516073" y="1067707"/>
                <a:ext cx="2207849" cy="184666"/>
              </a:xfrm>
              <a:prstGeom prst="rect">
                <a:avLst/>
              </a:prstGeom>
              <a:blipFill>
                <a:blip r:embed="rId14"/>
                <a:stretch>
                  <a:fillRect l="-2486" t="-26667" r="-55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6516073" y="1433574"/>
                <a:ext cx="2538067" cy="190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3. </m:t>
                          </m:r>
                          <m:acc>
                            <m:accPr>
                              <m:chr m:val="̃"/>
                              <m:ctrlPr>
                                <a:rPr lang="en-US" sz="1200" b="0" i="1" smtClean="0">
                                  <a:latin typeface="Cambria Math" panose="02040503050406030204" pitchFamily="18" charset="0"/>
                                </a:rPr>
                              </m:ctrlPr>
                            </m:accPr>
                            <m:e>
                              <m:r>
                                <a:rPr lang="en-US" sz="1200" b="0" i="0" smtClean="0">
                                  <a:latin typeface="Cambria Math" panose="02040503050406030204" pitchFamily="18" charset="0"/>
                                </a:rPr>
                                <m:t> </m:t>
                              </m:r>
                              <m:r>
                                <a:rPr lang="en-US" sz="1200" b="0" i="0" smtClean="0">
                                  <a:latin typeface="Cambria Math" panose="02040503050406030204" pitchFamily="18" charset="0"/>
                                </a:rPr>
                                <m:t>𝐶</m:t>
                              </m:r>
                            </m:e>
                          </m:acc>
                        </m:e>
                        <m:sub>
                          <m:r>
                            <a:rPr lang="en-US" sz="1200" b="0" i="0"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𝑐</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𝑐</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𝑐</m:t>
                          </m:r>
                        </m:sub>
                      </m:sSub>
                      <m:r>
                        <a:rPr lang="en-US" sz="1200" b="0" i="1" smtClean="0">
                          <a:latin typeface="Cambria Math" panose="02040503050406030204" pitchFamily="18" charset="0"/>
                        </a:rPr>
                        <m:t>)</m:t>
                      </m:r>
                    </m:oMath>
                  </m:oMathPara>
                </a14:m>
                <a:endParaRPr lang="en-US" sz="1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6516073" y="1433574"/>
                <a:ext cx="2538067" cy="190437"/>
              </a:xfrm>
              <a:prstGeom prst="rect">
                <a:avLst/>
              </a:prstGeom>
              <a:blipFill>
                <a:blip r:embed="rId15"/>
                <a:stretch>
                  <a:fillRect t="-25806" r="-481" b="-41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6516073" y="2112322"/>
                <a:ext cx="1645900" cy="188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5. 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i="1" dirty="0" smtClean="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𝐶</m:t>
                              </m:r>
                            </m:e>
                          </m:acc>
                        </m:e>
                        <m:sub>
                          <m:r>
                            <a:rPr lang="en-US" sz="1200" i="1" dirty="0">
                              <a:latin typeface="Cambria Math" panose="02040503050406030204" pitchFamily="18" charset="0"/>
                            </a:rPr>
                            <m:t>𝑡</m:t>
                          </m:r>
                        </m:sub>
                      </m:sSub>
                    </m:oMath>
                  </m:oMathPara>
                </a14:m>
                <a:endParaRPr lang="en-US" sz="1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6516073" y="2112322"/>
                <a:ext cx="1645900" cy="188450"/>
              </a:xfrm>
              <a:prstGeom prst="rect">
                <a:avLst/>
              </a:prstGeom>
              <a:blipFill>
                <a:blip r:embed="rId16"/>
                <a:stretch>
                  <a:fillRect l="-2222" t="-43333" r="-81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6516073" y="1790147"/>
                <a:ext cx="23403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4. </m:t>
                          </m:r>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𝜎</m:t>
                      </m:r>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𝑜</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𝑜</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𝑜</m:t>
                          </m:r>
                        </m:sub>
                      </m:sSub>
                      <m:r>
                        <a:rPr lang="en-US"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516073" y="1790147"/>
                <a:ext cx="2340321" cy="184666"/>
              </a:xfrm>
              <a:prstGeom prst="rect">
                <a:avLst/>
              </a:prstGeom>
              <a:blipFill>
                <a:blip r:embed="rId17"/>
                <a:stretch>
                  <a:fillRect t="-6667" r="-521"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6516073" y="2443614"/>
                <a:ext cx="138948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6. </m:t>
                          </m:r>
                          <m:r>
                            <a:rPr lang="en-US" sz="1200" b="0" i="1" smtClean="0">
                              <a:latin typeface="Cambria Math" panose="02040503050406030204" pitchFamily="18" charset="0"/>
                            </a:rPr>
                            <m:t>h</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oMath>
                  </m:oMathPara>
                </a14:m>
                <a:endParaRPr lang="en-US" sz="1200" dirty="0"/>
              </a:p>
            </p:txBody>
          </p:sp>
        </mc:Choice>
        <mc:Fallback xmlns="">
          <p:sp>
            <p:nvSpPr>
              <p:cNvPr id="54" name="TextBox 53"/>
              <p:cNvSpPr txBox="1">
                <a:spLocks noRot="1" noChangeAspect="1" noMove="1" noResize="1" noEditPoints="1" noAdjustHandles="1" noChangeArrowheads="1" noChangeShapeType="1" noTextEdit="1"/>
              </p:cNvSpPr>
              <p:nvPr/>
            </p:nvSpPr>
            <p:spPr>
              <a:xfrm>
                <a:off x="6516073" y="2443614"/>
                <a:ext cx="1389483" cy="184666"/>
              </a:xfrm>
              <a:prstGeom prst="rect">
                <a:avLst/>
              </a:prstGeom>
              <a:blipFill>
                <a:blip r:embed="rId18"/>
                <a:stretch>
                  <a:fillRect l="-2193" t="-6667" r="-3509"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6516073" y="730735"/>
                <a:ext cx="2214324" cy="199478"/>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1. </m:t>
                        </m:r>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𝑓</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𝑓</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𝑓</m:t>
                        </m:r>
                      </m:sub>
                    </m:sSub>
                  </m:oMath>
                </a14:m>
                <a:r>
                  <a:rPr lang="en-US" sz="1200" dirty="0" smtClean="0"/>
                  <a:t>) </a:t>
                </a:r>
                <a:endParaRPr lang="en-US" sz="1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6516073" y="730735"/>
                <a:ext cx="2214324" cy="199478"/>
              </a:xfrm>
              <a:prstGeom prst="rect">
                <a:avLst/>
              </a:prstGeom>
              <a:blipFill>
                <a:blip r:embed="rId19"/>
                <a:stretch>
                  <a:fillRect l="-2479" t="-21212" r="-3030" b="-39394"/>
                </a:stretch>
              </a:blipFill>
            </p:spPr>
            <p:txBody>
              <a:bodyPr/>
              <a:lstStyle/>
              <a:p>
                <a:r>
                  <a:rPr lang="en-US">
                    <a:noFill/>
                  </a:rPr>
                  <a:t> </a:t>
                </a:r>
              </a:p>
            </p:txBody>
          </p:sp>
        </mc:Fallback>
      </mc:AlternateContent>
      <p:pic>
        <p:nvPicPr>
          <p:cNvPr id="56" name="Picture 55"/>
          <p:cNvPicPr>
            <a:picLocks noChangeAspect="1"/>
          </p:cNvPicPr>
          <p:nvPr/>
        </p:nvPicPr>
        <p:blipFill>
          <a:blip r:embed="rId20"/>
          <a:stretch>
            <a:fillRect/>
          </a:stretch>
        </p:blipFill>
        <p:spPr>
          <a:xfrm>
            <a:off x="3828297" y="615893"/>
            <a:ext cx="1748738" cy="1234403"/>
          </a:xfrm>
          <a:prstGeom prst="rect">
            <a:avLst/>
          </a:prstGeom>
        </p:spPr>
      </p:pic>
      <p:pic>
        <p:nvPicPr>
          <p:cNvPr id="57" name="Picture 56"/>
          <p:cNvPicPr>
            <a:picLocks noChangeAspect="1"/>
          </p:cNvPicPr>
          <p:nvPr/>
        </p:nvPicPr>
        <p:blipFill>
          <a:blip r:embed="rId21"/>
          <a:stretch>
            <a:fillRect/>
          </a:stretch>
        </p:blipFill>
        <p:spPr>
          <a:xfrm>
            <a:off x="3841999" y="2330670"/>
            <a:ext cx="1968129" cy="1191236"/>
          </a:xfrm>
          <a:prstGeom prst="rect">
            <a:avLst/>
          </a:prstGeom>
        </p:spPr>
      </p:pic>
      <p:cxnSp>
        <p:nvCxnSpPr>
          <p:cNvPr id="63" name="Straight Arrow Connector 62"/>
          <p:cNvCxnSpPr/>
          <p:nvPr/>
        </p:nvCxnSpPr>
        <p:spPr>
          <a:xfrm>
            <a:off x="4826063" y="1953993"/>
            <a:ext cx="0" cy="30217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65" name="Picture 64"/>
          <p:cNvPicPr>
            <a:picLocks noChangeAspect="1"/>
          </p:cNvPicPr>
          <p:nvPr/>
        </p:nvPicPr>
        <p:blipFill>
          <a:blip r:embed="rId22"/>
          <a:stretch>
            <a:fillRect/>
          </a:stretch>
        </p:blipFill>
        <p:spPr>
          <a:xfrm>
            <a:off x="4987100" y="3796875"/>
            <a:ext cx="4091276" cy="1346626"/>
          </a:xfrm>
          <a:prstGeom prst="rect">
            <a:avLst/>
          </a:prstGeom>
        </p:spPr>
      </p:pic>
      <p:cxnSp>
        <p:nvCxnSpPr>
          <p:cNvPr id="67" name="Straight Connector 66"/>
          <p:cNvCxnSpPr/>
          <p:nvPr/>
        </p:nvCxnSpPr>
        <p:spPr>
          <a:xfrm>
            <a:off x="4017196" y="3554858"/>
            <a:ext cx="0" cy="73974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a:off x="4017196" y="4294598"/>
            <a:ext cx="883577"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2718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1" grpId="0" animBg="1"/>
      <p:bldP spid="22" grpId="0" animBg="1"/>
      <p:bldP spid="23" grpId="0" animBg="1"/>
      <p:bldP spid="24" grpId="0" animBg="1"/>
      <p:bldP spid="39" grpId="0"/>
      <p:bldP spid="40" grpId="0" animBg="1"/>
      <p:bldP spid="42"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0" y="-12429"/>
            <a:ext cx="9143999" cy="535541"/>
          </a:xfrm>
        </p:spPr>
        <p:txBody>
          <a:bodyPr>
            <a:normAutofit fontScale="90000"/>
          </a:bodyPr>
          <a:lstStyle/>
          <a:p>
            <a:r>
              <a:rPr lang="en-US" b="1" dirty="0" smtClean="0"/>
              <a:t>Output calculation</a:t>
            </a:r>
            <a:endParaRPr lang="en-US" b="1" dirty="0"/>
          </a:p>
        </p:txBody>
      </p:sp>
      <p:pic>
        <p:nvPicPr>
          <p:cNvPr id="5" name="Picture 4"/>
          <p:cNvPicPr>
            <a:picLocks noChangeAspect="1"/>
          </p:cNvPicPr>
          <p:nvPr/>
        </p:nvPicPr>
        <p:blipFill rotWithShape="1">
          <a:blip r:embed="rId2"/>
          <a:srcRect b="15280"/>
          <a:stretch/>
        </p:blipFill>
        <p:spPr>
          <a:xfrm>
            <a:off x="0" y="627307"/>
            <a:ext cx="3977101" cy="1109026"/>
          </a:xfrm>
          <a:prstGeom prst="rect">
            <a:avLst/>
          </a:prstGeom>
        </p:spPr>
      </p:pic>
      <p:pic>
        <p:nvPicPr>
          <p:cNvPr id="8" name="Picture 7"/>
          <p:cNvPicPr>
            <a:picLocks noChangeAspect="1"/>
          </p:cNvPicPr>
          <p:nvPr/>
        </p:nvPicPr>
        <p:blipFill rotWithShape="1">
          <a:blip r:embed="rId3"/>
          <a:srcRect t="7519"/>
          <a:stretch/>
        </p:blipFill>
        <p:spPr>
          <a:xfrm>
            <a:off x="0" y="2126107"/>
            <a:ext cx="5467350" cy="1145139"/>
          </a:xfrm>
          <a:prstGeom prst="rect">
            <a:avLst/>
          </a:prstGeom>
        </p:spPr>
      </p:pic>
      <p:cxnSp>
        <p:nvCxnSpPr>
          <p:cNvPr id="10" name="Straight Arrow Connector 9"/>
          <p:cNvCxnSpPr/>
          <p:nvPr/>
        </p:nvCxnSpPr>
        <p:spPr>
          <a:xfrm>
            <a:off x="1777430" y="1807608"/>
            <a:ext cx="0" cy="31849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6581696" y="987267"/>
                <a:ext cx="2232086" cy="208455"/>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2. </m:t>
                        </m:r>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𝑖</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𝑖</m:t>
                        </m:r>
                      </m:sub>
                    </m:sSub>
                  </m:oMath>
                </a14:m>
                <a:r>
                  <a:rPr lang="en-US" sz="1200" dirty="0" smtClean="0"/>
                  <a:t>) </a:t>
                </a:r>
                <a:endParaRPr lang="en-US" sz="1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581696" y="987267"/>
                <a:ext cx="2232086" cy="208455"/>
              </a:xfrm>
              <a:prstGeom prst="rect">
                <a:avLst/>
              </a:prstGeom>
              <a:blipFill>
                <a:blip r:embed="rId4"/>
                <a:stretch>
                  <a:fillRect l="-2459" t="-14706" r="-3005"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581696" y="1353134"/>
                <a:ext cx="2562303"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3. </m:t>
                          </m:r>
                          <m:acc>
                            <m:accPr>
                              <m:chr m:val="̃"/>
                              <m:ctrlPr>
                                <a:rPr lang="en-US" sz="1200" b="0" i="1" smtClean="0">
                                  <a:latin typeface="Cambria Math" panose="02040503050406030204" pitchFamily="18" charset="0"/>
                                </a:rPr>
                              </m:ctrlPr>
                            </m:accPr>
                            <m:e>
                              <m:r>
                                <a:rPr lang="en-US" sz="1200" b="0" i="0" smtClean="0">
                                  <a:latin typeface="Cambria Math" panose="02040503050406030204" pitchFamily="18" charset="0"/>
                                </a:rPr>
                                <m:t> </m:t>
                              </m:r>
                              <m:r>
                                <a:rPr lang="en-US" sz="1200" b="0" i="0" smtClean="0">
                                  <a:latin typeface="Cambria Math" panose="02040503050406030204" pitchFamily="18" charset="0"/>
                                </a:rPr>
                                <m:t>𝐶</m:t>
                              </m:r>
                            </m:e>
                          </m:acc>
                        </m:e>
                        <m:sub>
                          <m:r>
                            <a:rPr lang="en-US" sz="1200" b="0" i="0"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𝑐</m:t>
                          </m:r>
                        </m:sub>
                      </m:sSub>
                      <m:r>
                        <a:rPr lang="en-US" sz="1200" i="1">
                          <a:latin typeface="Cambria Math" panose="02040503050406030204" pitchFamily="18" charset="0"/>
                          <a:ea typeface="Cambria Math" panose="02040503050406030204" pitchFamily="18" charset="0"/>
                        </a:rPr>
                        <m:t>.</m:t>
                      </m:r>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𝑐</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𝑐</m:t>
                          </m:r>
                        </m:sub>
                      </m:sSub>
                      <m:r>
                        <a:rPr lang="en-US" sz="1200" b="0" i="1" smtClean="0">
                          <a:latin typeface="Cambria Math" panose="02040503050406030204" pitchFamily="18" charset="0"/>
                        </a:rPr>
                        <m:t>)</m:t>
                      </m:r>
                    </m:oMath>
                  </m:oMathPara>
                </a14:m>
                <a:endParaRPr lang="en-US" sz="1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581696" y="1353134"/>
                <a:ext cx="2562303" cy="208455"/>
              </a:xfrm>
              <a:prstGeom prst="rect">
                <a:avLst/>
              </a:prstGeom>
              <a:blipFill>
                <a:blip r:embed="rId5"/>
                <a:stretch>
                  <a:fillRect l="-952" t="-23529" r="-1667"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81696" y="2031882"/>
                <a:ext cx="1645900" cy="188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5. 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i="1" dirty="0" smtClean="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𝐶</m:t>
                              </m:r>
                            </m:e>
                          </m:acc>
                        </m:e>
                        <m:sub>
                          <m:r>
                            <a:rPr lang="en-US" sz="1200" i="1" dirty="0">
                              <a:latin typeface="Cambria Math" panose="02040503050406030204" pitchFamily="18" charset="0"/>
                            </a:rPr>
                            <m:t>𝑡</m:t>
                          </m:r>
                        </m:sub>
                      </m:sSub>
                    </m:oMath>
                  </m:oMathPara>
                </a14:m>
                <a:endParaRPr lang="en-US" sz="1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581696" y="2031882"/>
                <a:ext cx="1645900" cy="188450"/>
              </a:xfrm>
              <a:prstGeom prst="rect">
                <a:avLst/>
              </a:prstGeom>
              <a:blipFill>
                <a:blip r:embed="rId6"/>
                <a:stretch>
                  <a:fillRect l="-2222" t="-38710" r="-8148"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581696" y="1709707"/>
                <a:ext cx="2364558"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4. </m:t>
                          </m:r>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𝜎</m:t>
                      </m:r>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𝑜</m:t>
                          </m:r>
                        </m:sub>
                      </m:sSub>
                      <m:r>
                        <a:rPr lang="en-US" sz="1200" i="1">
                          <a:latin typeface="Cambria Math" panose="02040503050406030204" pitchFamily="18" charset="0"/>
                          <a:ea typeface="Cambria Math" panose="02040503050406030204" pitchFamily="18" charset="0"/>
                        </a:rPr>
                        <m:t>.</m:t>
                      </m:r>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𝑜</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𝑜</m:t>
                          </m:r>
                        </m:sub>
                      </m:sSub>
                      <m:r>
                        <a:rPr lang="en-US"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581696" y="1709707"/>
                <a:ext cx="2364558" cy="208455"/>
              </a:xfrm>
              <a:prstGeom prst="rect">
                <a:avLst/>
              </a:prstGeom>
              <a:blipFill>
                <a:blip r:embed="rId7"/>
                <a:stretch>
                  <a:fillRect l="-1031" r="-180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81696" y="2363174"/>
                <a:ext cx="138948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6. </m:t>
                          </m:r>
                          <m:r>
                            <a:rPr lang="en-US" sz="1200" b="0" i="1" smtClean="0">
                              <a:latin typeface="Cambria Math" panose="02040503050406030204" pitchFamily="18" charset="0"/>
                            </a:rPr>
                            <m:t>h</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oMath>
                  </m:oMathPara>
                </a14:m>
                <a:endParaRPr lang="en-US" sz="1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581696" y="2363174"/>
                <a:ext cx="1389483" cy="184666"/>
              </a:xfrm>
              <a:prstGeom prst="rect">
                <a:avLst/>
              </a:prstGeom>
              <a:blipFill>
                <a:blip r:embed="rId8"/>
                <a:stretch>
                  <a:fillRect l="-2193" t="-6667" r="-3509"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581696" y="650295"/>
                <a:ext cx="2296270" cy="212687"/>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1. </m:t>
                        </m:r>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𝑓</m:t>
                        </m:r>
                      </m:sub>
                    </m:sSub>
                    <m:r>
                      <a:rPr lang="en-US" sz="1200" b="0" i="1" smtClean="0">
                        <a:latin typeface="Cambria Math" panose="02040503050406030204" pitchFamily="18" charset="0"/>
                        <a:ea typeface="Cambria Math" panose="02040503050406030204" pitchFamily="18" charset="0"/>
                      </a:rPr>
                      <m:t>.</m:t>
                    </m:r>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𝑓</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𝑓</m:t>
                        </m:r>
                      </m:sub>
                    </m:sSub>
                  </m:oMath>
                </a14:m>
                <a:r>
                  <a:rPr lang="en-US" sz="1200" dirty="0" smtClean="0"/>
                  <a:t>) </a:t>
                </a:r>
                <a:endParaRPr lang="en-US" sz="1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581696" y="650295"/>
                <a:ext cx="2296270" cy="212687"/>
              </a:xfrm>
              <a:prstGeom prst="rect">
                <a:avLst/>
              </a:prstGeom>
              <a:blipFill>
                <a:blip r:embed="rId9"/>
                <a:stretch>
                  <a:fillRect l="-2394" t="-14286" r="-3191"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290276" y="3589745"/>
                <a:ext cx="419281" cy="3436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a:latin typeface="Cambria Math" panose="02040503050406030204" pitchFamily="18" charset="0"/>
                                </a:rPr>
                                <m:t>𝐶</m:t>
                              </m:r>
                            </m:e>
                          </m:acc>
                        </m:e>
                        <m:sub>
                          <m:r>
                            <a:rPr lang="en-US" sz="1600">
                              <a:latin typeface="Cambria Math" panose="02040503050406030204" pitchFamily="18" charset="0"/>
                            </a:rPr>
                            <m:t>𝑡</m:t>
                          </m:r>
                        </m:sub>
                      </m:sSub>
                    </m:oMath>
                  </m:oMathPara>
                </a14:m>
                <a:endParaRPr lang="en-US" sz="1600" dirty="0"/>
              </a:p>
            </p:txBody>
          </p:sp>
        </mc:Choice>
        <mc:Fallback xmlns="">
          <p:sp>
            <p:nvSpPr>
              <p:cNvPr id="19" name="Rectangle 18"/>
              <p:cNvSpPr>
                <a:spLocks noRot="1" noChangeAspect="1" noMove="1" noResize="1" noEditPoints="1" noAdjustHandles="1" noChangeArrowheads="1" noChangeShapeType="1" noTextEdit="1"/>
              </p:cNvSpPr>
              <p:nvPr/>
            </p:nvSpPr>
            <p:spPr>
              <a:xfrm>
                <a:off x="3290276" y="3589745"/>
                <a:ext cx="419281" cy="343620"/>
              </a:xfrm>
              <a:prstGeom prst="rect">
                <a:avLst/>
              </a:prstGeom>
              <a:blipFill>
                <a:blip r:embed="rId10"/>
                <a:stretch>
                  <a:fillRect t="-3571" r="-11594"/>
                </a:stretch>
              </a:blipFill>
            </p:spPr>
            <p:txBody>
              <a:bodyPr/>
              <a:lstStyle/>
              <a:p>
                <a:r>
                  <a:rPr lang="en-US">
                    <a:noFill/>
                  </a:rPr>
                  <a:t> </a:t>
                </a:r>
              </a:p>
            </p:txBody>
          </p:sp>
        </mc:Fallback>
      </mc:AlternateContent>
      <p:sp>
        <p:nvSpPr>
          <p:cNvPr id="20" name="TextBox 19"/>
          <p:cNvSpPr txBox="1"/>
          <p:nvPr/>
        </p:nvSpPr>
        <p:spPr>
          <a:xfrm>
            <a:off x="419303" y="3580800"/>
            <a:ext cx="446567" cy="338554"/>
          </a:xfrm>
          <a:prstGeom prst="rect">
            <a:avLst/>
          </a:prstGeom>
          <a:noFill/>
        </p:spPr>
        <p:txBody>
          <a:bodyPr wrap="square" rtlCol="0">
            <a:spAutoFit/>
          </a:bodyPr>
          <a:lstStyle/>
          <a:p>
            <a:r>
              <a:rPr lang="en-US" sz="1600" dirty="0" smtClean="0"/>
              <a:t>F</a:t>
            </a:r>
            <a:r>
              <a:rPr lang="en-US" sz="1600" baseline="-25000" dirty="0" smtClean="0"/>
              <a:t>t</a:t>
            </a:r>
            <a:endParaRPr lang="en-US" sz="1600" dirty="0"/>
          </a:p>
        </p:txBody>
      </p:sp>
      <p:sp>
        <p:nvSpPr>
          <p:cNvPr id="21" name="TextBox 20"/>
          <p:cNvSpPr txBox="1"/>
          <p:nvPr/>
        </p:nvSpPr>
        <p:spPr>
          <a:xfrm>
            <a:off x="1886687" y="3580800"/>
            <a:ext cx="382772" cy="338554"/>
          </a:xfrm>
          <a:prstGeom prst="rect">
            <a:avLst/>
          </a:prstGeom>
          <a:noFill/>
        </p:spPr>
        <p:txBody>
          <a:bodyPr wrap="square" rtlCol="0">
            <a:spAutoFit/>
          </a:bodyPr>
          <a:lstStyle/>
          <a:p>
            <a:r>
              <a:rPr lang="en-US" sz="1600" dirty="0" smtClean="0"/>
              <a:t>i</a:t>
            </a:r>
            <a:r>
              <a:rPr lang="en-US" sz="1600" baseline="-25000" dirty="0" smtClean="0"/>
              <a:t>t</a:t>
            </a:r>
            <a:endParaRPr lang="en-US" sz="1600" dirty="0"/>
          </a:p>
        </p:txBody>
      </p:sp>
      <p:sp>
        <p:nvSpPr>
          <p:cNvPr id="22" name="TextBox 21"/>
          <p:cNvSpPr txBox="1"/>
          <p:nvPr/>
        </p:nvSpPr>
        <p:spPr>
          <a:xfrm>
            <a:off x="4613095" y="3594811"/>
            <a:ext cx="480019" cy="338554"/>
          </a:xfrm>
          <a:prstGeom prst="rect">
            <a:avLst/>
          </a:prstGeom>
          <a:noFill/>
        </p:spPr>
        <p:txBody>
          <a:bodyPr wrap="square" rtlCol="0">
            <a:spAutoFit/>
          </a:bodyPr>
          <a:lstStyle/>
          <a:p>
            <a:r>
              <a:rPr lang="en-US" sz="1600" dirty="0" smtClean="0"/>
              <a:t>O</a:t>
            </a:r>
            <a:r>
              <a:rPr lang="en-US" sz="1600" baseline="-25000" dirty="0" smtClean="0"/>
              <a:t>t</a:t>
            </a:r>
            <a:endParaRPr lang="en-US" sz="1600" dirty="0"/>
          </a:p>
        </p:txBody>
      </p:sp>
      <p:cxnSp>
        <p:nvCxnSpPr>
          <p:cNvPr id="23" name="Straight Arrow Connector 22"/>
          <p:cNvCxnSpPr/>
          <p:nvPr/>
        </p:nvCxnSpPr>
        <p:spPr>
          <a:xfrm>
            <a:off x="530194" y="3269441"/>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2001031" y="3269440"/>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3492828" y="3269439"/>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4744232" y="3269439"/>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27" name="Picture 26"/>
          <p:cNvPicPr>
            <a:picLocks noChangeAspect="1"/>
          </p:cNvPicPr>
          <p:nvPr/>
        </p:nvPicPr>
        <p:blipFill>
          <a:blip r:embed="rId11"/>
          <a:stretch>
            <a:fillRect/>
          </a:stretch>
        </p:blipFill>
        <p:spPr>
          <a:xfrm>
            <a:off x="419303" y="4045566"/>
            <a:ext cx="2247900" cy="828675"/>
          </a:xfrm>
          <a:prstGeom prst="rect">
            <a:avLst/>
          </a:prstGeom>
        </p:spPr>
      </p:pic>
      <p:pic>
        <p:nvPicPr>
          <p:cNvPr id="28" name="Picture 27"/>
          <p:cNvPicPr>
            <a:picLocks noChangeAspect="1"/>
          </p:cNvPicPr>
          <p:nvPr/>
        </p:nvPicPr>
        <p:blipFill>
          <a:blip r:embed="rId12"/>
          <a:stretch>
            <a:fillRect/>
          </a:stretch>
        </p:blipFill>
        <p:spPr>
          <a:xfrm>
            <a:off x="5351174" y="4064703"/>
            <a:ext cx="1657350" cy="828675"/>
          </a:xfrm>
          <a:prstGeom prst="rect">
            <a:avLst/>
          </a:prstGeom>
        </p:spPr>
      </p:pic>
      <p:cxnSp>
        <p:nvCxnSpPr>
          <p:cNvPr id="30" name="Straight Arrow Connector 29"/>
          <p:cNvCxnSpPr/>
          <p:nvPr/>
        </p:nvCxnSpPr>
        <p:spPr>
          <a:xfrm>
            <a:off x="3977101" y="4243227"/>
            <a:ext cx="89285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1" name="TextBox 30"/>
          <p:cNvSpPr txBox="1"/>
          <p:nvPr/>
        </p:nvSpPr>
        <p:spPr>
          <a:xfrm>
            <a:off x="2741577" y="4504908"/>
            <a:ext cx="484624" cy="369332"/>
          </a:xfrm>
          <a:prstGeom prst="rect">
            <a:avLst/>
          </a:prstGeom>
          <a:noFill/>
        </p:spPr>
        <p:txBody>
          <a:bodyPr wrap="square" rtlCol="0">
            <a:spAutoFit/>
          </a:bodyPr>
          <a:lstStyle/>
          <a:p>
            <a:r>
              <a:rPr lang="en-US" dirty="0" smtClean="0"/>
              <a:t>C</a:t>
            </a:r>
            <a:r>
              <a:rPr lang="en-US" baseline="-25000" dirty="0" smtClean="0"/>
              <a:t>t</a:t>
            </a:r>
            <a:endParaRPr lang="en-US" dirty="0"/>
          </a:p>
        </p:txBody>
      </p:sp>
      <p:sp>
        <p:nvSpPr>
          <p:cNvPr id="32" name="TextBox 31"/>
          <p:cNvSpPr txBox="1"/>
          <p:nvPr/>
        </p:nvSpPr>
        <p:spPr>
          <a:xfrm>
            <a:off x="7034153" y="4524046"/>
            <a:ext cx="484624" cy="369332"/>
          </a:xfrm>
          <a:prstGeom prst="rect">
            <a:avLst/>
          </a:prstGeom>
          <a:noFill/>
        </p:spPr>
        <p:txBody>
          <a:bodyPr wrap="square" rtlCol="0">
            <a:spAutoFit/>
          </a:bodyPr>
          <a:lstStyle/>
          <a:p>
            <a:r>
              <a:rPr lang="en-US" dirty="0" smtClean="0"/>
              <a:t>h</a:t>
            </a:r>
            <a:r>
              <a:rPr lang="en-US" baseline="-25000" dirty="0" smtClean="0"/>
              <a:t>t</a:t>
            </a:r>
            <a:endParaRPr lang="en-US" dirty="0"/>
          </a:p>
        </p:txBody>
      </p:sp>
    </p:spTree>
    <p:extLst>
      <p:ext uri="{BB962C8B-B14F-4D97-AF65-F5344CB8AC3E}">
        <p14:creationId xmlns:p14="http://schemas.microsoft.com/office/powerpoint/2010/main" val="14852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2" grpId="0"/>
      <p:bldP spid="3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9144000" cy="697831"/>
          </a:xfrm>
        </p:spPr>
        <p:txBody>
          <a:bodyPr/>
          <a:lstStyle/>
          <a:p>
            <a:r>
              <a:rPr lang="en-US" b="1" dirty="0" smtClean="0"/>
              <a:t>Model overview</a:t>
            </a:r>
            <a:endParaRPr lang="en-US" b="1" dirty="0"/>
          </a:p>
        </p:txBody>
      </p:sp>
      <p:sp>
        <p:nvSpPr>
          <p:cNvPr id="6" name="Rectangle 5"/>
          <p:cNvSpPr/>
          <p:nvPr/>
        </p:nvSpPr>
        <p:spPr>
          <a:xfrm>
            <a:off x="4471737" y="3270584"/>
            <a:ext cx="1708484" cy="651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Embeding  Layer</a:t>
            </a:r>
            <a:endParaRPr lang="en-US" dirty="0"/>
          </a:p>
        </p:txBody>
      </p:sp>
      <p:sp>
        <p:nvSpPr>
          <p:cNvPr id="7" name="Rectangle 6"/>
          <p:cNvSpPr/>
          <p:nvPr/>
        </p:nvSpPr>
        <p:spPr>
          <a:xfrm>
            <a:off x="6910137" y="3270584"/>
            <a:ext cx="1708484" cy="651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Embeding  Layer</a:t>
            </a:r>
            <a:endParaRPr lang="en-US" dirty="0"/>
          </a:p>
        </p:txBody>
      </p:sp>
      <p:sp>
        <p:nvSpPr>
          <p:cNvPr id="8" name="Rectangle 7"/>
          <p:cNvSpPr/>
          <p:nvPr/>
        </p:nvSpPr>
        <p:spPr>
          <a:xfrm>
            <a:off x="4471737" y="2466474"/>
            <a:ext cx="1708484" cy="37297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LSTM</a:t>
            </a:r>
            <a:endParaRPr lang="en-US" dirty="0"/>
          </a:p>
        </p:txBody>
      </p:sp>
      <p:sp>
        <p:nvSpPr>
          <p:cNvPr id="9" name="Rectangle 8"/>
          <p:cNvSpPr/>
          <p:nvPr/>
        </p:nvSpPr>
        <p:spPr>
          <a:xfrm>
            <a:off x="6910137" y="2466474"/>
            <a:ext cx="1708484" cy="37297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LSTM</a:t>
            </a:r>
            <a:endParaRPr lang="en-US" dirty="0"/>
          </a:p>
        </p:txBody>
      </p:sp>
      <p:sp>
        <p:nvSpPr>
          <p:cNvPr id="10" name="Rectangle 9"/>
          <p:cNvSpPr/>
          <p:nvPr/>
        </p:nvSpPr>
        <p:spPr>
          <a:xfrm>
            <a:off x="4471737" y="1691440"/>
            <a:ext cx="1708484" cy="372979"/>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Sigmoid</a:t>
            </a:r>
            <a:endParaRPr lang="en-US" dirty="0"/>
          </a:p>
        </p:txBody>
      </p:sp>
      <p:sp>
        <p:nvSpPr>
          <p:cNvPr id="11" name="Rectangle 10"/>
          <p:cNvSpPr/>
          <p:nvPr/>
        </p:nvSpPr>
        <p:spPr>
          <a:xfrm>
            <a:off x="6910137" y="1691439"/>
            <a:ext cx="1708484" cy="372979"/>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Sigmoid</a:t>
            </a:r>
            <a:endParaRPr lang="en-US" dirty="0"/>
          </a:p>
        </p:txBody>
      </p:sp>
      <p:cxnSp>
        <p:nvCxnSpPr>
          <p:cNvPr id="15" name="Straight Arrow Connector 14"/>
          <p:cNvCxnSpPr>
            <a:endCxn id="6" idx="2"/>
          </p:cNvCxnSpPr>
          <p:nvPr/>
        </p:nvCxnSpPr>
        <p:spPr>
          <a:xfrm flipV="1">
            <a:off x="5325979" y="3922295"/>
            <a:ext cx="0" cy="43113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7764379" y="3922294"/>
            <a:ext cx="0" cy="43113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6" idx="0"/>
          </p:cNvCxnSpPr>
          <p:nvPr/>
        </p:nvCxnSpPr>
        <p:spPr>
          <a:xfrm flipV="1">
            <a:off x="5325979" y="2839454"/>
            <a:ext cx="0" cy="43113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V="1">
            <a:off x="7764379" y="2839453"/>
            <a:ext cx="4011" cy="40004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8" idx="0"/>
            <a:endCxn id="10" idx="2"/>
          </p:cNvCxnSpPr>
          <p:nvPr/>
        </p:nvCxnSpPr>
        <p:spPr>
          <a:xfrm flipV="1">
            <a:off x="5325979" y="2064419"/>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V="1">
            <a:off x="7764379" y="2064419"/>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flipV="1">
            <a:off x="5305926" y="1289384"/>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V="1">
            <a:off x="7764379" y="1289383"/>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a:off x="3994483" y="2650456"/>
            <a:ext cx="477253" cy="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a:off x="6180221" y="2650456"/>
            <a:ext cx="729916"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a:off x="8618621" y="2650456"/>
            <a:ext cx="42912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5065295" y="4389340"/>
            <a:ext cx="1311442" cy="369332"/>
          </a:xfrm>
          <a:prstGeom prst="rect">
            <a:avLst/>
          </a:prstGeom>
          <a:noFill/>
        </p:spPr>
        <p:txBody>
          <a:bodyPr wrap="square" rtlCol="0">
            <a:spAutoFit/>
          </a:bodyPr>
          <a:lstStyle/>
          <a:p>
            <a:r>
              <a:rPr lang="en-US" smtClean="0"/>
              <a:t>was</a:t>
            </a:r>
            <a:endParaRPr lang="en-US"/>
          </a:p>
        </p:txBody>
      </p:sp>
      <p:sp>
        <p:nvSpPr>
          <p:cNvPr id="39" name="TextBox 38"/>
          <p:cNvSpPr txBox="1"/>
          <p:nvPr/>
        </p:nvSpPr>
        <p:spPr>
          <a:xfrm>
            <a:off x="7447547" y="4389340"/>
            <a:ext cx="914400" cy="369332"/>
          </a:xfrm>
          <a:prstGeom prst="rect">
            <a:avLst/>
          </a:prstGeom>
          <a:noFill/>
        </p:spPr>
        <p:txBody>
          <a:bodyPr wrap="square" rtlCol="0">
            <a:spAutoFit/>
          </a:bodyPr>
          <a:lstStyle/>
          <a:p>
            <a:r>
              <a:rPr lang="en-US" dirty="0" smtClean="0"/>
              <a:t>great</a:t>
            </a:r>
            <a:endParaRPr lang="en-US" dirty="0"/>
          </a:p>
        </p:txBody>
      </p:sp>
      <p:sp>
        <p:nvSpPr>
          <p:cNvPr id="40" name="TextBox 39"/>
          <p:cNvSpPr txBox="1"/>
          <p:nvPr/>
        </p:nvSpPr>
        <p:spPr>
          <a:xfrm>
            <a:off x="7228974" y="679147"/>
            <a:ext cx="1070810" cy="646331"/>
          </a:xfrm>
          <a:prstGeom prst="rect">
            <a:avLst/>
          </a:prstGeom>
          <a:noFill/>
        </p:spPr>
        <p:txBody>
          <a:bodyPr wrap="square" rtlCol="0">
            <a:spAutoFit/>
          </a:bodyPr>
          <a:lstStyle/>
          <a:p>
            <a:pPr algn="ctr"/>
            <a:r>
              <a:rPr lang="en-US" dirty="0" smtClean="0"/>
              <a:t>0.98 (Positive)</a:t>
            </a:r>
            <a:endParaRPr lang="en-US" dirty="0"/>
          </a:p>
        </p:txBody>
      </p:sp>
      <p:sp>
        <p:nvSpPr>
          <p:cNvPr id="2" name="TextBox 1"/>
          <p:cNvSpPr txBox="1"/>
          <p:nvPr/>
        </p:nvSpPr>
        <p:spPr>
          <a:xfrm>
            <a:off x="118344" y="796980"/>
            <a:ext cx="3739794" cy="2031325"/>
          </a:xfrm>
          <a:prstGeom prst="rect">
            <a:avLst/>
          </a:prstGeom>
          <a:noFill/>
        </p:spPr>
        <p:txBody>
          <a:bodyPr wrap="square" rtlCol="0">
            <a:spAutoFit/>
          </a:bodyPr>
          <a:lstStyle/>
          <a:p>
            <a:pPr marL="342900" indent="-342900">
              <a:buAutoNum type="arabicPeriod"/>
            </a:pPr>
            <a:r>
              <a:rPr lang="en-US" b="1" dirty="0" smtClean="0"/>
              <a:t>Embeding Layer:</a:t>
            </a:r>
          </a:p>
          <a:p>
            <a:r>
              <a:rPr lang="en-US" dirty="0"/>
              <a:t> </a:t>
            </a:r>
            <a:r>
              <a:rPr lang="en-US" dirty="0" smtClean="0"/>
              <a:t>	Will map each word in a fixed sized input. It is used to reduce dimension of input.</a:t>
            </a:r>
            <a:endParaRPr lang="en-US" dirty="0"/>
          </a:p>
          <a:p>
            <a:r>
              <a:rPr lang="en-US" dirty="0" smtClean="0"/>
              <a:t>For example </a:t>
            </a:r>
            <a:r>
              <a:rPr lang="en-US" dirty="0" smtClean="0">
                <a:solidFill>
                  <a:srgbClr val="33CC33"/>
                </a:solidFill>
              </a:rPr>
              <a:t>10,000</a:t>
            </a:r>
            <a:r>
              <a:rPr lang="en-US" dirty="0" smtClean="0"/>
              <a:t> to </a:t>
            </a:r>
            <a:r>
              <a:rPr lang="en-US" dirty="0" smtClean="0">
                <a:solidFill>
                  <a:srgbClr val="33CC33"/>
                </a:solidFill>
              </a:rPr>
              <a:t>50</a:t>
            </a:r>
            <a:r>
              <a:rPr lang="en-US" dirty="0" smtClean="0"/>
              <a:t> sized vector. So input of size </a:t>
            </a:r>
            <a:r>
              <a:rPr lang="en-US" b="1" dirty="0" smtClean="0">
                <a:solidFill>
                  <a:srgbClr val="00B050"/>
                </a:solidFill>
              </a:rPr>
              <a:t>1x10000</a:t>
            </a:r>
            <a:r>
              <a:rPr lang="en-US" dirty="0" smtClean="0"/>
              <a:t> will become </a:t>
            </a:r>
            <a:r>
              <a:rPr lang="en-US" b="1" dirty="0" smtClean="0">
                <a:solidFill>
                  <a:srgbClr val="00B050"/>
                </a:solidFill>
              </a:rPr>
              <a:t>1x50</a:t>
            </a:r>
          </a:p>
        </p:txBody>
      </p:sp>
      <p:sp>
        <p:nvSpPr>
          <p:cNvPr id="3" name="TextBox 2"/>
          <p:cNvSpPr txBox="1"/>
          <p:nvPr/>
        </p:nvSpPr>
        <p:spPr>
          <a:xfrm>
            <a:off x="118344" y="2927454"/>
            <a:ext cx="3452117" cy="923330"/>
          </a:xfrm>
          <a:prstGeom prst="rect">
            <a:avLst/>
          </a:prstGeom>
          <a:noFill/>
        </p:spPr>
        <p:txBody>
          <a:bodyPr wrap="square" rtlCol="0">
            <a:spAutoFit/>
          </a:bodyPr>
          <a:lstStyle/>
          <a:p>
            <a:r>
              <a:rPr lang="en-US" dirty="0" smtClean="0"/>
              <a:t>2. LSTM Layers stacked on top of each other and in a single layer multiple LSTMs can be connected.</a:t>
            </a:r>
          </a:p>
        </p:txBody>
      </p:sp>
      <p:sp>
        <p:nvSpPr>
          <p:cNvPr id="5" name="TextBox 4"/>
          <p:cNvSpPr txBox="1"/>
          <p:nvPr/>
        </p:nvSpPr>
        <p:spPr>
          <a:xfrm>
            <a:off x="118344" y="4099440"/>
            <a:ext cx="3195263" cy="646331"/>
          </a:xfrm>
          <a:prstGeom prst="rect">
            <a:avLst/>
          </a:prstGeom>
          <a:noFill/>
        </p:spPr>
        <p:txBody>
          <a:bodyPr wrap="square" rtlCol="0">
            <a:spAutoFit/>
          </a:bodyPr>
          <a:lstStyle/>
          <a:p>
            <a:r>
              <a:rPr lang="en-US" dirty="0" smtClean="0"/>
              <a:t>3. Sigmoid output of last LSTM will be treated as final result</a:t>
            </a:r>
            <a:endParaRPr lang="en-US" dirty="0"/>
          </a:p>
        </p:txBody>
      </p:sp>
      <p:sp>
        <p:nvSpPr>
          <p:cNvPr id="12" name="TextBox 11"/>
          <p:cNvSpPr txBox="1"/>
          <p:nvPr/>
        </p:nvSpPr>
        <p:spPr>
          <a:xfrm>
            <a:off x="5459509" y="4839885"/>
            <a:ext cx="3159112" cy="276999"/>
          </a:xfrm>
          <a:prstGeom prst="rect">
            <a:avLst/>
          </a:prstGeom>
          <a:noFill/>
        </p:spPr>
        <p:txBody>
          <a:bodyPr wrap="square" rtlCol="0">
            <a:spAutoFit/>
          </a:bodyPr>
          <a:lstStyle/>
          <a:p>
            <a:r>
              <a:rPr lang="en-US" sz="1200" dirty="0" smtClean="0"/>
              <a:t>Fig(7): Sentiment Model Overview</a:t>
            </a:r>
            <a:endParaRPr lang="en-US" sz="1200" dirty="0"/>
          </a:p>
        </p:txBody>
      </p:sp>
    </p:spTree>
    <p:extLst>
      <p:ext uri="{BB962C8B-B14F-4D97-AF65-F5344CB8AC3E}">
        <p14:creationId xmlns:p14="http://schemas.microsoft.com/office/powerpoint/2010/main" val="223191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8" grpId="0"/>
      <p:bldP spid="39" grpId="0"/>
      <p:bldP spid="40" grpId="0"/>
      <p:bldP spid="2"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36998"/>
          </a:xfrm>
        </p:spPr>
        <p:txBody>
          <a:bodyPr>
            <a:noAutofit/>
          </a:bodyPr>
          <a:lstStyle/>
          <a:p>
            <a:r>
              <a:rPr lang="en-US" b="1" dirty="0" smtClean="0"/>
              <a:t>Adam algorithm</a:t>
            </a:r>
            <a:endParaRPr lang="en-US" b="1" dirty="0"/>
          </a:p>
        </p:txBody>
      </p:sp>
      <p:sp>
        <p:nvSpPr>
          <p:cNvPr id="3" name="Rectangle 2"/>
          <p:cNvSpPr/>
          <p:nvPr/>
        </p:nvSpPr>
        <p:spPr>
          <a:xfrm>
            <a:off x="0" y="2061538"/>
            <a:ext cx="9144000" cy="2862322"/>
          </a:xfrm>
          <a:prstGeom prst="rect">
            <a:avLst/>
          </a:prstGeom>
        </p:spPr>
        <p:txBody>
          <a:bodyPr wrap="square">
            <a:spAutoFit/>
          </a:bodyPr>
          <a:lstStyle/>
          <a:p>
            <a:r>
              <a:rPr lang="en-US" dirty="0" smtClean="0"/>
              <a:t>1. Assign </a:t>
            </a:r>
            <a:r>
              <a:rPr lang="en-US" dirty="0"/>
              <a:t>initial values of vdw and sdw for every weight to 0.</a:t>
            </a:r>
          </a:p>
          <a:p>
            <a:pPr algn="ctr"/>
            <a:r>
              <a:rPr lang="en-US" dirty="0">
                <a:solidFill>
                  <a:srgbClr val="33CC33"/>
                </a:solidFill>
              </a:rPr>
              <a:t>vdw</a:t>
            </a:r>
            <a:r>
              <a:rPr lang="en-US" baseline="-25000" dirty="0">
                <a:solidFill>
                  <a:srgbClr val="33CC33"/>
                </a:solidFill>
              </a:rPr>
              <a:t>i</a:t>
            </a:r>
            <a:r>
              <a:rPr lang="en-US" dirty="0">
                <a:solidFill>
                  <a:srgbClr val="33CC33"/>
                </a:solidFill>
              </a:rPr>
              <a:t> = 0; sdw</a:t>
            </a:r>
            <a:r>
              <a:rPr lang="en-US" baseline="-25000" dirty="0">
                <a:solidFill>
                  <a:srgbClr val="33CC33"/>
                </a:solidFill>
              </a:rPr>
              <a:t>i</a:t>
            </a:r>
            <a:r>
              <a:rPr lang="en-US" dirty="0">
                <a:solidFill>
                  <a:srgbClr val="33CC33"/>
                </a:solidFill>
              </a:rPr>
              <a:t> = 0</a:t>
            </a:r>
          </a:p>
          <a:p>
            <a:r>
              <a:rPr lang="en-US" dirty="0" smtClean="0"/>
              <a:t>2. vdw </a:t>
            </a:r>
            <a:r>
              <a:rPr lang="en-US" dirty="0"/>
              <a:t>and sdw values will be calculated for each weight. </a:t>
            </a:r>
          </a:p>
          <a:p>
            <a:pPr algn="ctr"/>
            <a:r>
              <a:rPr lang="en-US" dirty="0">
                <a:solidFill>
                  <a:srgbClr val="33CC33"/>
                </a:solidFill>
              </a:rPr>
              <a:t>vdw</a:t>
            </a:r>
            <a:r>
              <a:rPr lang="en-US" baseline="-25000" dirty="0">
                <a:solidFill>
                  <a:srgbClr val="33CC33"/>
                </a:solidFill>
              </a:rPr>
              <a:t>i</a:t>
            </a:r>
            <a:r>
              <a:rPr lang="en-US" dirty="0">
                <a:solidFill>
                  <a:srgbClr val="33CC33"/>
                </a:solidFill>
              </a:rPr>
              <a:t> = </a:t>
            </a:r>
            <a:r>
              <a:rPr lang="el-GR" dirty="0">
                <a:solidFill>
                  <a:srgbClr val="33CC33"/>
                </a:solidFill>
              </a:rPr>
              <a:t>β1 . </a:t>
            </a:r>
            <a:r>
              <a:rPr lang="en-US" dirty="0">
                <a:solidFill>
                  <a:srgbClr val="33CC33"/>
                </a:solidFill>
              </a:rPr>
              <a:t>vdw</a:t>
            </a:r>
            <a:r>
              <a:rPr lang="en-US" baseline="-25000" dirty="0">
                <a:solidFill>
                  <a:srgbClr val="33CC33"/>
                </a:solidFill>
              </a:rPr>
              <a:t>i</a:t>
            </a:r>
            <a:r>
              <a:rPr lang="en-US" dirty="0">
                <a:solidFill>
                  <a:srgbClr val="33CC33"/>
                </a:solidFill>
              </a:rPr>
              <a:t> + (1 – </a:t>
            </a:r>
            <a:r>
              <a:rPr lang="el-GR" dirty="0">
                <a:solidFill>
                  <a:srgbClr val="33CC33"/>
                </a:solidFill>
              </a:rPr>
              <a:t>β1) . </a:t>
            </a:r>
            <a:r>
              <a:rPr lang="en-US" dirty="0" smtClean="0">
                <a:solidFill>
                  <a:srgbClr val="33CC33"/>
                </a:solidFill>
              </a:rPr>
              <a:t>g</a:t>
            </a:r>
            <a:r>
              <a:rPr lang="en-US" baseline="-25000" dirty="0" smtClean="0">
                <a:solidFill>
                  <a:srgbClr val="33CC33"/>
                </a:solidFill>
              </a:rPr>
              <a:t>i</a:t>
            </a:r>
            <a:endParaRPr lang="en-US" dirty="0">
              <a:solidFill>
                <a:srgbClr val="33CC33"/>
              </a:solidFill>
            </a:endParaRPr>
          </a:p>
          <a:p>
            <a:pPr algn="ctr"/>
            <a:r>
              <a:rPr lang="en-US" dirty="0">
                <a:solidFill>
                  <a:srgbClr val="33CC33"/>
                </a:solidFill>
              </a:rPr>
              <a:t>sdw</a:t>
            </a:r>
            <a:r>
              <a:rPr lang="en-US" baseline="-25000" dirty="0">
                <a:solidFill>
                  <a:srgbClr val="33CC33"/>
                </a:solidFill>
              </a:rPr>
              <a:t>i</a:t>
            </a:r>
            <a:r>
              <a:rPr lang="en-US" dirty="0">
                <a:solidFill>
                  <a:srgbClr val="33CC33"/>
                </a:solidFill>
              </a:rPr>
              <a:t> = </a:t>
            </a:r>
            <a:r>
              <a:rPr lang="el-GR" dirty="0">
                <a:solidFill>
                  <a:srgbClr val="33CC33"/>
                </a:solidFill>
              </a:rPr>
              <a:t>β2 . </a:t>
            </a:r>
            <a:r>
              <a:rPr lang="en-US" dirty="0">
                <a:solidFill>
                  <a:srgbClr val="33CC33"/>
                </a:solidFill>
              </a:rPr>
              <a:t>sdw</a:t>
            </a:r>
            <a:r>
              <a:rPr lang="en-US" baseline="-25000" dirty="0">
                <a:solidFill>
                  <a:srgbClr val="33CC33"/>
                </a:solidFill>
              </a:rPr>
              <a:t>i</a:t>
            </a:r>
            <a:r>
              <a:rPr lang="en-US" dirty="0">
                <a:solidFill>
                  <a:srgbClr val="33CC33"/>
                </a:solidFill>
              </a:rPr>
              <a:t> + (1 – </a:t>
            </a:r>
            <a:r>
              <a:rPr lang="el-GR" dirty="0">
                <a:solidFill>
                  <a:srgbClr val="33CC33"/>
                </a:solidFill>
              </a:rPr>
              <a:t>β2) . </a:t>
            </a:r>
            <a:r>
              <a:rPr lang="el-GR" dirty="0" smtClean="0">
                <a:solidFill>
                  <a:srgbClr val="33CC33"/>
                </a:solidFill>
              </a:rPr>
              <a:t>(</a:t>
            </a:r>
            <a:r>
              <a:rPr lang="en-US" dirty="0" smtClean="0">
                <a:solidFill>
                  <a:srgbClr val="33CC33"/>
                </a:solidFill>
              </a:rPr>
              <a:t>g</a:t>
            </a:r>
            <a:r>
              <a:rPr lang="en-US" baseline="-25000" dirty="0" smtClean="0">
                <a:solidFill>
                  <a:srgbClr val="33CC33"/>
                </a:solidFill>
              </a:rPr>
              <a:t>i</a:t>
            </a:r>
            <a:r>
              <a:rPr lang="en-US" dirty="0" smtClean="0">
                <a:solidFill>
                  <a:srgbClr val="33CC33"/>
                </a:solidFill>
              </a:rPr>
              <a:t>)</a:t>
            </a:r>
            <a:r>
              <a:rPr lang="en-US" baseline="30000" dirty="0" smtClean="0">
                <a:solidFill>
                  <a:srgbClr val="33CC33"/>
                </a:solidFill>
              </a:rPr>
              <a:t>2</a:t>
            </a:r>
            <a:endParaRPr lang="en-US" dirty="0">
              <a:solidFill>
                <a:srgbClr val="33CC33"/>
              </a:solidFill>
            </a:endParaRPr>
          </a:p>
          <a:p>
            <a:r>
              <a:rPr lang="en-US" dirty="0" smtClean="0"/>
              <a:t>3. calculated </a:t>
            </a:r>
            <a:r>
              <a:rPr lang="en-US" dirty="0"/>
              <a:t>vdw and sdw will be modified by power of current epoch index value.</a:t>
            </a:r>
          </a:p>
          <a:p>
            <a:pPr algn="ctr"/>
            <a:r>
              <a:rPr lang="en-US" dirty="0">
                <a:solidFill>
                  <a:srgbClr val="33CC33"/>
                </a:solidFill>
              </a:rPr>
              <a:t>vdw</a:t>
            </a:r>
            <a:r>
              <a:rPr lang="en-US" baseline="-25000" dirty="0">
                <a:solidFill>
                  <a:srgbClr val="33CC33"/>
                </a:solidFill>
              </a:rPr>
              <a:t>i</a:t>
            </a:r>
            <a:r>
              <a:rPr lang="en-US" dirty="0">
                <a:solidFill>
                  <a:srgbClr val="33CC33"/>
                </a:solidFill>
              </a:rPr>
              <a:t>_corrected = vdw</a:t>
            </a:r>
            <a:r>
              <a:rPr lang="en-US" baseline="-25000" dirty="0">
                <a:solidFill>
                  <a:srgbClr val="33CC33"/>
                </a:solidFill>
              </a:rPr>
              <a:t>i</a:t>
            </a:r>
            <a:r>
              <a:rPr lang="en-US" dirty="0">
                <a:solidFill>
                  <a:srgbClr val="33CC33"/>
                </a:solidFill>
              </a:rPr>
              <a:t> / (1 – </a:t>
            </a:r>
            <a:r>
              <a:rPr lang="el-GR" dirty="0" smtClean="0">
                <a:solidFill>
                  <a:srgbClr val="33CC33"/>
                </a:solidFill>
              </a:rPr>
              <a:t>β1</a:t>
            </a:r>
            <a:r>
              <a:rPr lang="en-US" baseline="30000" dirty="0" smtClean="0">
                <a:solidFill>
                  <a:srgbClr val="33CC33"/>
                </a:solidFill>
              </a:rPr>
              <a:t>epoch</a:t>
            </a:r>
            <a:r>
              <a:rPr lang="en-US" dirty="0" smtClean="0">
                <a:solidFill>
                  <a:srgbClr val="33CC33"/>
                </a:solidFill>
              </a:rPr>
              <a:t>)</a:t>
            </a:r>
            <a:endParaRPr lang="en-US" dirty="0">
              <a:solidFill>
                <a:srgbClr val="33CC33"/>
              </a:solidFill>
            </a:endParaRPr>
          </a:p>
          <a:p>
            <a:pPr algn="ctr"/>
            <a:r>
              <a:rPr lang="en-US" dirty="0">
                <a:solidFill>
                  <a:srgbClr val="33CC33"/>
                </a:solidFill>
              </a:rPr>
              <a:t>sdw</a:t>
            </a:r>
            <a:r>
              <a:rPr lang="en-US" baseline="-25000" dirty="0">
                <a:solidFill>
                  <a:srgbClr val="33CC33"/>
                </a:solidFill>
              </a:rPr>
              <a:t>i</a:t>
            </a:r>
            <a:r>
              <a:rPr lang="en-US" dirty="0">
                <a:solidFill>
                  <a:srgbClr val="33CC33"/>
                </a:solidFill>
              </a:rPr>
              <a:t>_corrected = sdw</a:t>
            </a:r>
            <a:r>
              <a:rPr lang="en-US" baseline="-25000" dirty="0">
                <a:solidFill>
                  <a:srgbClr val="33CC33"/>
                </a:solidFill>
              </a:rPr>
              <a:t>i</a:t>
            </a:r>
            <a:r>
              <a:rPr lang="en-US" dirty="0">
                <a:solidFill>
                  <a:srgbClr val="33CC33"/>
                </a:solidFill>
              </a:rPr>
              <a:t> / (1 – </a:t>
            </a:r>
            <a:r>
              <a:rPr lang="el-GR" dirty="0" smtClean="0">
                <a:solidFill>
                  <a:srgbClr val="33CC33"/>
                </a:solidFill>
              </a:rPr>
              <a:t>β2</a:t>
            </a:r>
            <a:r>
              <a:rPr lang="en-US" baseline="30000" dirty="0" smtClean="0">
                <a:solidFill>
                  <a:srgbClr val="33CC33"/>
                </a:solidFill>
              </a:rPr>
              <a:t>epoch</a:t>
            </a:r>
            <a:r>
              <a:rPr lang="en-US" dirty="0" smtClean="0">
                <a:solidFill>
                  <a:srgbClr val="33CC33"/>
                </a:solidFill>
              </a:rPr>
              <a:t>)</a:t>
            </a:r>
            <a:endParaRPr lang="en-US" dirty="0">
              <a:solidFill>
                <a:srgbClr val="33CC33"/>
              </a:solidFill>
            </a:endParaRPr>
          </a:p>
          <a:p>
            <a:r>
              <a:rPr lang="en-US" dirty="0" smtClean="0"/>
              <a:t>4. Each </a:t>
            </a:r>
            <a:r>
              <a:rPr lang="en-US" dirty="0"/>
              <a:t>weight will be updated as its previous value plus vdw and sdw corrected values.</a:t>
            </a:r>
          </a:p>
          <a:p>
            <a:pPr algn="ctr"/>
            <a:r>
              <a:rPr lang="en-US" dirty="0">
                <a:solidFill>
                  <a:srgbClr val="33CC33"/>
                </a:solidFill>
              </a:rPr>
              <a:t>w</a:t>
            </a:r>
            <a:r>
              <a:rPr lang="en-US" baseline="-25000" dirty="0">
                <a:solidFill>
                  <a:srgbClr val="33CC33"/>
                </a:solidFill>
              </a:rPr>
              <a:t>i</a:t>
            </a:r>
            <a:r>
              <a:rPr lang="en-US" dirty="0">
                <a:solidFill>
                  <a:srgbClr val="33CC33"/>
                </a:solidFill>
              </a:rPr>
              <a:t> = w</a:t>
            </a:r>
            <a:r>
              <a:rPr lang="en-US" baseline="-25000" dirty="0">
                <a:solidFill>
                  <a:srgbClr val="33CC33"/>
                </a:solidFill>
              </a:rPr>
              <a:t>i</a:t>
            </a:r>
            <a:r>
              <a:rPr lang="en-US" dirty="0">
                <a:solidFill>
                  <a:srgbClr val="33CC33"/>
                </a:solidFill>
              </a:rPr>
              <a:t> – </a:t>
            </a:r>
            <a:r>
              <a:rPr lang="el-GR" dirty="0">
                <a:solidFill>
                  <a:srgbClr val="33CC33"/>
                </a:solidFill>
              </a:rPr>
              <a:t>α.(</a:t>
            </a:r>
            <a:r>
              <a:rPr lang="en-US" dirty="0">
                <a:solidFill>
                  <a:srgbClr val="33CC33"/>
                </a:solidFill>
              </a:rPr>
              <a:t>vdw_corrected / (√(sdw_corrected) + </a:t>
            </a:r>
            <a:r>
              <a:rPr lang="el-GR" dirty="0">
                <a:solidFill>
                  <a:srgbClr val="33CC33"/>
                </a:solidFill>
              </a:rPr>
              <a:t>ε))</a:t>
            </a:r>
            <a:endParaRPr lang="el-GR" dirty="0">
              <a:solidFill>
                <a:srgbClr val="33CC33"/>
              </a:solidFill>
              <a:effectLst/>
            </a:endParaRPr>
          </a:p>
        </p:txBody>
      </p:sp>
      <p:sp>
        <p:nvSpPr>
          <p:cNvPr id="4" name="TextBox 3"/>
          <p:cNvSpPr txBox="1"/>
          <p:nvPr/>
        </p:nvSpPr>
        <p:spPr>
          <a:xfrm>
            <a:off x="102742" y="924674"/>
            <a:ext cx="9041258" cy="1200329"/>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Adam stands for </a:t>
            </a:r>
            <a:r>
              <a:rPr lang="en-US" b="1" dirty="0" smtClean="0"/>
              <a:t>Adaptive Moment Estimation</a:t>
            </a:r>
            <a:r>
              <a:rPr lang="en-US" dirty="0" smtClean="0"/>
              <a:t>. </a:t>
            </a:r>
          </a:p>
          <a:p>
            <a:pPr marL="285750" indent="-285750">
              <a:buFont typeface="Wingdings" panose="05000000000000000000" pitchFamily="2" charset="2"/>
              <a:buChar char="v"/>
            </a:pPr>
            <a:r>
              <a:rPr lang="en-US" dirty="0" smtClean="0"/>
              <a:t>It works on batches of data instead of whole dateset at once hence computationally better approach.</a:t>
            </a:r>
            <a:endParaRPr lang="en-US" dirty="0"/>
          </a:p>
          <a:p>
            <a:endParaRPr lang="en-US" dirty="0"/>
          </a:p>
        </p:txBody>
      </p:sp>
    </p:spTree>
    <p:extLst>
      <p:ext uri="{BB962C8B-B14F-4D97-AF65-F5344CB8AC3E}">
        <p14:creationId xmlns:p14="http://schemas.microsoft.com/office/powerpoint/2010/main" val="578984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
            <a:ext cx="9144000" cy="585626"/>
          </a:xfrm>
        </p:spPr>
        <p:txBody>
          <a:bodyPr>
            <a:noAutofit/>
          </a:bodyPr>
          <a:lstStyle/>
          <a:p>
            <a:r>
              <a:rPr lang="en-US" b="1" dirty="0" smtClean="0"/>
              <a:t>Data Encoding</a:t>
            </a:r>
            <a:endParaRPr lang="en-US" b="1" dirty="0"/>
          </a:p>
        </p:txBody>
      </p:sp>
      <p:sp>
        <p:nvSpPr>
          <p:cNvPr id="4" name="TextBox 3"/>
          <p:cNvSpPr txBox="1"/>
          <p:nvPr/>
        </p:nvSpPr>
        <p:spPr>
          <a:xfrm>
            <a:off x="0" y="597696"/>
            <a:ext cx="7161088" cy="4308872"/>
          </a:xfrm>
          <a:prstGeom prst="rect">
            <a:avLst/>
          </a:prstGeom>
          <a:noFill/>
        </p:spPr>
        <p:txBody>
          <a:bodyPr wrap="square" rtlCol="0">
            <a:spAutoFit/>
          </a:bodyPr>
          <a:lstStyle/>
          <a:p>
            <a:r>
              <a:rPr lang="en-US" dirty="0" smtClean="0">
                <a:sym typeface="Wingdings" panose="05000000000000000000" pitchFamily="2" charset="2"/>
              </a:rPr>
              <a:t> </a:t>
            </a:r>
            <a:r>
              <a:rPr lang="en-US" sz="1600" dirty="0" smtClean="0"/>
              <a:t>We need to encode the data into numbers so that we can fed it into the network.</a:t>
            </a:r>
          </a:p>
          <a:p>
            <a:r>
              <a:rPr lang="en-US" sz="1600" dirty="0" smtClean="0"/>
              <a:t>For example:-</a:t>
            </a:r>
          </a:p>
          <a:p>
            <a:r>
              <a:rPr lang="en-US" sz="1600" b="1" dirty="0" smtClean="0"/>
              <a:t>	Sample Data:</a:t>
            </a:r>
            <a:r>
              <a:rPr lang="en-US" sz="1600" dirty="0" smtClean="0"/>
              <a:t> “This was the worst movie i have ever seen”</a:t>
            </a:r>
            <a:endParaRPr lang="en-US" sz="1600" dirty="0"/>
          </a:p>
          <a:p>
            <a:r>
              <a:rPr lang="en-US" sz="1600" b="1" dirty="0" smtClean="0"/>
              <a:t>	Encoded Data:</a:t>
            </a:r>
            <a:r>
              <a:rPr lang="en-US" sz="1600" dirty="0" smtClean="0"/>
              <a:t> </a:t>
            </a:r>
            <a:r>
              <a:rPr lang="en-US" sz="1600" dirty="0" smtClean="0">
                <a:solidFill>
                  <a:srgbClr val="92D050"/>
                </a:solidFill>
              </a:rPr>
              <a:t>[10, 25, 1, 47, 55, </a:t>
            </a:r>
            <a:r>
              <a:rPr lang="en-US" sz="1600" dirty="0">
                <a:solidFill>
                  <a:srgbClr val="92D050"/>
                </a:solidFill>
              </a:rPr>
              <a:t>9</a:t>
            </a:r>
            <a:r>
              <a:rPr lang="en-US" sz="1600" dirty="0" smtClean="0">
                <a:solidFill>
                  <a:srgbClr val="92D050"/>
                </a:solidFill>
              </a:rPr>
              <a:t>, 5, 19, 77 ]</a:t>
            </a:r>
          </a:p>
          <a:p>
            <a:endParaRPr lang="en-US" sz="1600" dirty="0">
              <a:solidFill>
                <a:srgbClr val="92D050"/>
              </a:solidFill>
            </a:endParaRPr>
          </a:p>
          <a:p>
            <a:r>
              <a:rPr lang="en-US" sz="1600" dirty="0" smtClean="0">
                <a:sym typeface="Wingdings" panose="05000000000000000000" pitchFamily="2" charset="2"/>
              </a:rPr>
              <a:t> </a:t>
            </a:r>
            <a:r>
              <a:rPr lang="en-US" sz="1600" dirty="0" smtClean="0"/>
              <a:t>The length of sentence might vary, hence a fixed sequence number will be used to encode data and pad “0” for missing data.</a:t>
            </a:r>
          </a:p>
          <a:p>
            <a:endParaRPr lang="en-US" sz="1600" dirty="0" smtClean="0"/>
          </a:p>
          <a:p>
            <a:r>
              <a:rPr lang="en-US" sz="1600" dirty="0" smtClean="0"/>
              <a:t>For example in case of sequence length 15:- </a:t>
            </a:r>
          </a:p>
          <a:p>
            <a:r>
              <a:rPr lang="en-US" sz="1600" b="1" dirty="0" smtClean="0"/>
              <a:t>	Encoded </a:t>
            </a:r>
            <a:r>
              <a:rPr lang="en-US" sz="1600" b="1" dirty="0"/>
              <a:t>Data:</a:t>
            </a:r>
            <a:r>
              <a:rPr lang="en-US" sz="1600" dirty="0"/>
              <a:t> </a:t>
            </a:r>
            <a:r>
              <a:rPr lang="en-US" sz="1600" dirty="0" smtClean="0"/>
              <a:t>[</a:t>
            </a:r>
            <a:r>
              <a:rPr lang="en-US" sz="1600" dirty="0" smtClean="0">
                <a:solidFill>
                  <a:srgbClr val="FF0000"/>
                </a:solidFill>
              </a:rPr>
              <a:t>0, 0, 0, 0, 0, 0, </a:t>
            </a:r>
            <a:r>
              <a:rPr lang="en-US" sz="1600" dirty="0">
                <a:solidFill>
                  <a:srgbClr val="92D050"/>
                </a:solidFill>
              </a:rPr>
              <a:t>10, 25, 1, 47, 55, 9, 5, 19, </a:t>
            </a:r>
            <a:r>
              <a:rPr lang="en-US" sz="1600" dirty="0" smtClean="0">
                <a:solidFill>
                  <a:srgbClr val="92D050"/>
                </a:solidFill>
              </a:rPr>
              <a:t>77</a:t>
            </a:r>
            <a:r>
              <a:rPr lang="en-US" sz="1600" dirty="0" smtClean="0"/>
              <a:t>]</a:t>
            </a:r>
          </a:p>
          <a:p>
            <a:endParaRPr lang="en-US" sz="1600" dirty="0" smtClean="0"/>
          </a:p>
          <a:p>
            <a:r>
              <a:rPr lang="en-US" sz="1600" dirty="0" smtClean="0">
                <a:sym typeface="Wingdings" panose="05000000000000000000" pitchFamily="2" charset="2"/>
              </a:rPr>
              <a:t> </a:t>
            </a:r>
            <a:r>
              <a:rPr lang="en-US" sz="1600" dirty="0" smtClean="0"/>
              <a:t>In case of length of data in less than sequence number then we are going to consider the first words upto the sequence length.</a:t>
            </a:r>
          </a:p>
          <a:p>
            <a:endParaRPr lang="en-US" sz="1600" dirty="0" smtClean="0"/>
          </a:p>
          <a:p>
            <a:r>
              <a:rPr lang="en-US" sz="1600" dirty="0" smtClean="0"/>
              <a:t>For example in case of sequence length of 5:	</a:t>
            </a:r>
          </a:p>
          <a:p>
            <a:r>
              <a:rPr lang="en-US" sz="1600" b="1" dirty="0" smtClean="0"/>
              <a:t>	Encoded </a:t>
            </a:r>
            <a:r>
              <a:rPr lang="en-US" sz="1600" b="1" dirty="0"/>
              <a:t>Data</a:t>
            </a:r>
            <a:r>
              <a:rPr lang="en-US" sz="1600" b="1" dirty="0" smtClean="0"/>
              <a:t>:	</a:t>
            </a:r>
            <a:r>
              <a:rPr lang="en-US" sz="1600" dirty="0" smtClean="0"/>
              <a:t>[</a:t>
            </a:r>
            <a:r>
              <a:rPr lang="en-US" sz="1600" dirty="0">
                <a:solidFill>
                  <a:srgbClr val="92D050"/>
                </a:solidFill>
              </a:rPr>
              <a:t>10, 25, 1, 47, </a:t>
            </a:r>
            <a:r>
              <a:rPr lang="en-US" sz="1600" dirty="0" smtClean="0">
                <a:solidFill>
                  <a:srgbClr val="92D050"/>
                </a:solidFill>
              </a:rPr>
              <a:t>55</a:t>
            </a:r>
            <a:r>
              <a:rPr lang="en-US" sz="1600" dirty="0" smtClean="0"/>
              <a:t>]</a:t>
            </a:r>
            <a:endParaRPr lang="en-US" sz="1600" dirty="0"/>
          </a:p>
        </p:txBody>
      </p:sp>
      <p:pic>
        <p:nvPicPr>
          <p:cNvPr id="5" name="Picture 4"/>
          <p:cNvPicPr>
            <a:picLocks noChangeAspect="1"/>
          </p:cNvPicPr>
          <p:nvPr/>
        </p:nvPicPr>
        <p:blipFill>
          <a:blip r:embed="rId2"/>
          <a:stretch>
            <a:fillRect/>
          </a:stretch>
        </p:blipFill>
        <p:spPr>
          <a:xfrm>
            <a:off x="7285516" y="770645"/>
            <a:ext cx="1694098" cy="804806"/>
          </a:xfrm>
          <a:prstGeom prst="rect">
            <a:avLst/>
          </a:prstGeom>
        </p:spPr>
      </p:pic>
      <p:pic>
        <p:nvPicPr>
          <p:cNvPr id="7" name="Picture 6"/>
          <p:cNvPicPr>
            <a:picLocks noChangeAspect="1"/>
          </p:cNvPicPr>
          <p:nvPr/>
        </p:nvPicPr>
        <p:blipFill>
          <a:blip r:embed="rId3"/>
          <a:stretch>
            <a:fillRect/>
          </a:stretch>
        </p:blipFill>
        <p:spPr>
          <a:xfrm>
            <a:off x="7778676" y="1760468"/>
            <a:ext cx="1200938" cy="2286893"/>
          </a:xfrm>
          <a:prstGeom prst="rect">
            <a:avLst/>
          </a:prstGeom>
        </p:spPr>
      </p:pic>
    </p:spTree>
    <p:extLst>
      <p:ext uri="{BB962C8B-B14F-4D97-AF65-F5344CB8AC3E}">
        <p14:creationId xmlns:p14="http://schemas.microsoft.com/office/powerpoint/2010/main" val="10653257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3999" cy="647272"/>
          </a:xfrm>
        </p:spPr>
        <p:txBody>
          <a:bodyPr/>
          <a:lstStyle/>
          <a:p>
            <a:r>
              <a:rPr lang="en-US" b="1" dirty="0" smtClean="0"/>
              <a:t>Batching the data</a:t>
            </a:r>
            <a:endParaRPr lang="en-US" b="1" dirty="0"/>
          </a:p>
        </p:txBody>
      </p:sp>
      <p:sp>
        <p:nvSpPr>
          <p:cNvPr id="4" name="TextBox 3"/>
          <p:cNvSpPr txBox="1"/>
          <p:nvPr/>
        </p:nvSpPr>
        <p:spPr>
          <a:xfrm>
            <a:off x="113016" y="893852"/>
            <a:ext cx="9030984" cy="861774"/>
          </a:xfrm>
          <a:prstGeom prst="rect">
            <a:avLst/>
          </a:prstGeom>
          <a:noFill/>
        </p:spPr>
        <p:txBody>
          <a:bodyPr wrap="square" rtlCol="0">
            <a:spAutoFit/>
          </a:bodyPr>
          <a:lstStyle/>
          <a:p>
            <a:r>
              <a:rPr lang="en-US" sz="1600" dirty="0" smtClean="0">
                <a:sym typeface="Wingdings" panose="05000000000000000000" pitchFamily="2" charset="2"/>
              </a:rPr>
              <a:t> </a:t>
            </a:r>
            <a:r>
              <a:rPr lang="en-US" sz="1600" dirty="0" smtClean="0"/>
              <a:t>Total number of data (review text files): 	</a:t>
            </a:r>
            <a:r>
              <a:rPr lang="en-US" sz="1600" dirty="0" smtClean="0">
                <a:solidFill>
                  <a:srgbClr val="00B050"/>
                </a:solidFill>
              </a:rPr>
              <a:t>25,000</a:t>
            </a:r>
          </a:p>
          <a:p>
            <a:r>
              <a:rPr lang="en-US" sz="1600" dirty="0" smtClean="0"/>
              <a:t>	Splitted data into sets:-</a:t>
            </a:r>
          </a:p>
          <a:p>
            <a:r>
              <a:rPr lang="en-US" sz="1600" dirty="0" smtClean="0">
                <a:sym typeface="Wingdings" panose="05000000000000000000" pitchFamily="2" charset="2"/>
              </a:rPr>
              <a:t>	</a:t>
            </a:r>
            <a:r>
              <a:rPr lang="en-US" sz="1600" dirty="0" smtClean="0"/>
              <a:t>Training Set	: </a:t>
            </a:r>
            <a:r>
              <a:rPr lang="en-US" sz="1600" dirty="0" smtClean="0">
                <a:solidFill>
                  <a:srgbClr val="00B050"/>
                </a:solidFill>
              </a:rPr>
              <a:t>20,000</a:t>
            </a:r>
            <a:r>
              <a:rPr lang="en-US" sz="1600" dirty="0" smtClean="0">
                <a:solidFill>
                  <a:srgbClr val="FF0000"/>
                </a:solidFill>
              </a:rPr>
              <a:t>	     </a:t>
            </a:r>
            <a:r>
              <a:rPr lang="en-US" sz="1600" dirty="0" smtClean="0">
                <a:sym typeface="Wingdings" panose="05000000000000000000" pitchFamily="2" charset="2"/>
              </a:rPr>
              <a:t></a:t>
            </a:r>
            <a:r>
              <a:rPr lang="en-US" sz="1600" dirty="0" smtClean="0"/>
              <a:t>Validation Set	: </a:t>
            </a:r>
            <a:r>
              <a:rPr lang="en-US" sz="1600" dirty="0" smtClean="0">
                <a:solidFill>
                  <a:srgbClr val="00B050"/>
                </a:solidFill>
              </a:rPr>
              <a:t>2500		</a:t>
            </a:r>
            <a:r>
              <a:rPr lang="en-US" sz="1600" dirty="0" smtClean="0">
                <a:sym typeface="Wingdings" panose="05000000000000000000" pitchFamily="2" charset="2"/>
              </a:rPr>
              <a:t></a:t>
            </a:r>
            <a:r>
              <a:rPr lang="en-US" sz="1600" dirty="0" smtClean="0"/>
              <a:t>Test Set: </a:t>
            </a:r>
            <a:r>
              <a:rPr lang="en-US" sz="1600" dirty="0" smtClean="0">
                <a:solidFill>
                  <a:srgbClr val="00B050"/>
                </a:solidFill>
              </a:rPr>
              <a:t>2500 </a:t>
            </a:r>
            <a:endParaRPr lang="en-US" sz="1600" dirty="0">
              <a:solidFill>
                <a:srgbClr val="00B050"/>
              </a:solidFill>
            </a:endParaRPr>
          </a:p>
        </p:txBody>
      </p:sp>
      <p:pic>
        <p:nvPicPr>
          <p:cNvPr id="5" name="Picture 4"/>
          <p:cNvPicPr>
            <a:picLocks noChangeAspect="1"/>
          </p:cNvPicPr>
          <p:nvPr/>
        </p:nvPicPr>
        <p:blipFill>
          <a:blip r:embed="rId2"/>
          <a:stretch>
            <a:fillRect/>
          </a:stretch>
        </p:blipFill>
        <p:spPr>
          <a:xfrm>
            <a:off x="215757" y="2311148"/>
            <a:ext cx="3021941" cy="928923"/>
          </a:xfrm>
          <a:prstGeom prst="rect">
            <a:avLst/>
          </a:prstGeom>
        </p:spPr>
      </p:pic>
      <p:sp>
        <p:nvSpPr>
          <p:cNvPr id="6" name="TextBox 5"/>
          <p:cNvSpPr txBox="1"/>
          <p:nvPr/>
        </p:nvSpPr>
        <p:spPr>
          <a:xfrm>
            <a:off x="113016" y="1941816"/>
            <a:ext cx="5506948" cy="338554"/>
          </a:xfrm>
          <a:prstGeom prst="rect">
            <a:avLst/>
          </a:prstGeom>
          <a:noFill/>
        </p:spPr>
        <p:txBody>
          <a:bodyPr wrap="square" rtlCol="0">
            <a:spAutoFit/>
          </a:bodyPr>
          <a:lstStyle/>
          <a:p>
            <a:r>
              <a:rPr lang="en-US" sz="1600" dirty="0" smtClean="0"/>
              <a:t>Data after setting the sequence length = </a:t>
            </a:r>
            <a:r>
              <a:rPr lang="en-US" sz="1600" dirty="0" smtClean="0">
                <a:solidFill>
                  <a:srgbClr val="00B050"/>
                </a:solidFill>
              </a:rPr>
              <a:t>200</a:t>
            </a:r>
            <a:endParaRPr lang="en-US" sz="1600" dirty="0">
              <a:solidFill>
                <a:srgbClr val="00B050"/>
              </a:solidFill>
            </a:endParaRPr>
          </a:p>
        </p:txBody>
      </p:sp>
      <mc:AlternateContent xmlns:mc="http://schemas.openxmlformats.org/markup-compatibility/2006" xmlns:a14="http://schemas.microsoft.com/office/drawing/2010/main">
        <mc:Choice Requires="a14">
          <p:sp>
            <p:nvSpPr>
              <p:cNvPr id="7" name="TextBox 6"/>
              <p:cNvSpPr txBox="1"/>
              <p:nvPr/>
            </p:nvSpPr>
            <p:spPr>
              <a:xfrm>
                <a:off x="215757" y="3380198"/>
                <a:ext cx="8928242" cy="978217"/>
              </a:xfrm>
              <a:prstGeom prst="rect">
                <a:avLst/>
              </a:prstGeom>
              <a:noFill/>
            </p:spPr>
            <p:txBody>
              <a:bodyPr wrap="square" rtlCol="0">
                <a:spAutoFit/>
              </a:bodyPr>
              <a:lstStyle/>
              <a:p>
                <a:r>
                  <a:rPr lang="en-US" sz="1600" dirty="0" smtClean="0">
                    <a:sym typeface="Wingdings" panose="05000000000000000000" pitchFamily="2" charset="2"/>
                  </a:rPr>
                  <a:t> </a:t>
                </a:r>
                <a:r>
                  <a:rPr lang="en-US" sz="1600" dirty="0" smtClean="0"/>
                  <a:t>Batch Size: </a:t>
                </a:r>
                <a:r>
                  <a:rPr lang="en-US" sz="1600" dirty="0" smtClean="0">
                    <a:solidFill>
                      <a:srgbClr val="00B050"/>
                    </a:solidFill>
                  </a:rPr>
                  <a:t>100</a:t>
                </a:r>
              </a:p>
              <a:p>
                <a:r>
                  <a:rPr lang="en-US" sz="1600" dirty="0" smtClean="0"/>
                  <a:t>It means to pass whole training data in one training epochs we will need =</a:t>
                </a:r>
              </a:p>
              <a:p>
                <a14:m>
                  <m:oMath xmlns:m="http://schemas.openxmlformats.org/officeDocument/2006/math">
                    <m:f>
                      <m:fPr>
                        <m:ctrlPr>
                          <a:rPr lang="en-US"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20000</m:t>
                        </m:r>
                      </m:num>
                      <m:den>
                        <m:r>
                          <a:rPr lang="en-US" b="0" i="1" smtClean="0">
                            <a:solidFill>
                              <a:srgbClr val="00B050"/>
                            </a:solidFill>
                            <a:latin typeface="Cambria Math" panose="02040503050406030204" pitchFamily="18" charset="0"/>
                          </a:rPr>
                          <m:t>100</m:t>
                        </m:r>
                      </m:den>
                    </m:f>
                  </m:oMath>
                </a14:m>
                <a:r>
                  <a:rPr lang="en-US" sz="1600" dirty="0" smtClean="0"/>
                  <a:t> = </a:t>
                </a:r>
                <a:r>
                  <a:rPr lang="en-US" sz="1600" dirty="0" smtClean="0">
                    <a:solidFill>
                      <a:srgbClr val="00B050"/>
                    </a:solidFill>
                  </a:rPr>
                  <a:t>200</a:t>
                </a:r>
                <a:r>
                  <a:rPr lang="en-US" sz="1600" dirty="0" smtClean="0"/>
                  <a:t> iterations</a:t>
                </a:r>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215757" y="3380198"/>
                <a:ext cx="8928242" cy="978217"/>
              </a:xfrm>
              <a:prstGeom prst="rect">
                <a:avLst/>
              </a:prstGeom>
              <a:blipFill>
                <a:blip r:embed="rId3"/>
                <a:stretch>
                  <a:fillRect l="-341" t="-2484" b="-621"/>
                </a:stretch>
              </a:blipFill>
            </p:spPr>
            <p:txBody>
              <a:bodyPr/>
              <a:lstStyle/>
              <a:p>
                <a:r>
                  <a:rPr lang="en-US">
                    <a:noFill/>
                  </a:rPr>
                  <a:t> </a:t>
                </a:r>
              </a:p>
            </p:txBody>
          </p:sp>
        </mc:Fallback>
      </mc:AlternateContent>
    </p:spTree>
    <p:extLst>
      <p:ext uri="{BB962C8B-B14F-4D97-AF65-F5344CB8AC3E}">
        <p14:creationId xmlns:p14="http://schemas.microsoft.com/office/powerpoint/2010/main" val="3317735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9144000" cy="657546"/>
          </a:xfrm>
        </p:spPr>
        <p:txBody>
          <a:bodyPr/>
          <a:lstStyle/>
          <a:p>
            <a:r>
              <a:rPr lang="en-US" b="1" dirty="0" smtClean="0"/>
              <a:t>Training Process</a:t>
            </a:r>
            <a:endParaRPr lang="en-US" b="1" dirty="0"/>
          </a:p>
        </p:txBody>
      </p:sp>
      <p:sp>
        <p:nvSpPr>
          <p:cNvPr id="4" name="TextBox 3"/>
          <p:cNvSpPr txBox="1"/>
          <p:nvPr/>
        </p:nvSpPr>
        <p:spPr>
          <a:xfrm>
            <a:off x="82193" y="657546"/>
            <a:ext cx="7695344" cy="646331"/>
          </a:xfrm>
          <a:prstGeom prst="rect">
            <a:avLst/>
          </a:prstGeom>
          <a:noFill/>
        </p:spPr>
        <p:txBody>
          <a:bodyPr wrap="square" rtlCol="0">
            <a:spAutoFit/>
          </a:bodyPr>
          <a:lstStyle/>
          <a:p>
            <a:r>
              <a:rPr lang="en-US" dirty="0" smtClean="0">
                <a:sym typeface="Wingdings" panose="05000000000000000000" pitchFamily="2" charset="2"/>
              </a:rPr>
              <a:t> </a:t>
            </a:r>
            <a:r>
              <a:rPr lang="en-US" dirty="0" smtClean="0"/>
              <a:t>Keeping the print interval =  </a:t>
            </a:r>
            <a:r>
              <a:rPr lang="en-US" dirty="0" smtClean="0">
                <a:solidFill>
                  <a:srgbClr val="00B050"/>
                </a:solidFill>
              </a:rPr>
              <a:t>100</a:t>
            </a:r>
            <a:r>
              <a:rPr lang="en-US" dirty="0" smtClean="0"/>
              <a:t> (Means we will print the training loss and validation loss after each 100 iteration in a single training epoch)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540" y="1343361"/>
            <a:ext cx="5951461" cy="3257848"/>
          </a:xfrm>
          <a:prstGeom prst="rect">
            <a:avLst/>
          </a:prstGeom>
        </p:spPr>
      </p:pic>
      <p:sp>
        <p:nvSpPr>
          <p:cNvPr id="8" name="TextBox 7"/>
          <p:cNvSpPr txBox="1"/>
          <p:nvPr/>
        </p:nvSpPr>
        <p:spPr>
          <a:xfrm>
            <a:off x="82193" y="1541124"/>
            <a:ext cx="3110267" cy="2862322"/>
          </a:xfrm>
          <a:prstGeom prst="rect">
            <a:avLst/>
          </a:prstGeom>
          <a:noFill/>
        </p:spPr>
        <p:txBody>
          <a:bodyPr wrap="square" rtlCol="0">
            <a:spAutoFit/>
          </a:bodyPr>
          <a:lstStyle/>
          <a:p>
            <a:pPr marL="285750" indent="-285750">
              <a:buFont typeface="Wingdings" panose="05000000000000000000" pitchFamily="2" charset="2"/>
              <a:buChar char="è"/>
            </a:pPr>
            <a:r>
              <a:rPr lang="en-US" dirty="0" smtClean="0">
                <a:sym typeface="Wingdings" panose="05000000000000000000" pitchFamily="2" charset="2"/>
              </a:rPr>
              <a:t>At start we set the value of validation loss = Infinity and after each calculation of validation loss decreases then we save the model this way avoiding overfitting</a:t>
            </a:r>
          </a:p>
          <a:p>
            <a:pPr marL="285750" indent="-285750">
              <a:buFont typeface="Wingdings" panose="05000000000000000000" pitchFamily="2" charset="2"/>
              <a:buChar char="è"/>
            </a:pPr>
            <a:r>
              <a:rPr lang="en-US" dirty="0" smtClean="0">
                <a:sym typeface="Wingdings" panose="05000000000000000000" pitchFamily="2" charset="2"/>
              </a:rPr>
              <a:t>After certain number of epoch we also reduce the learning rate from </a:t>
            </a:r>
            <a:r>
              <a:rPr lang="en-US" dirty="0" smtClean="0">
                <a:solidFill>
                  <a:srgbClr val="00B050"/>
                </a:solidFill>
                <a:sym typeface="Wingdings" panose="05000000000000000000" pitchFamily="2" charset="2"/>
              </a:rPr>
              <a:t>0.003</a:t>
            </a:r>
            <a:r>
              <a:rPr lang="en-US" dirty="0" smtClean="0">
                <a:sym typeface="Wingdings" panose="05000000000000000000" pitchFamily="2" charset="2"/>
              </a:rPr>
              <a:t> to </a:t>
            </a:r>
            <a:r>
              <a:rPr lang="en-US" dirty="0" smtClean="0">
                <a:solidFill>
                  <a:srgbClr val="00B050"/>
                </a:solidFill>
                <a:sym typeface="Wingdings" panose="05000000000000000000" pitchFamily="2" charset="2"/>
              </a:rPr>
              <a:t>0.0002</a:t>
            </a:r>
            <a:r>
              <a:rPr lang="en-US" dirty="0">
                <a:sym typeface="Wingdings" panose="05000000000000000000" pitchFamily="2" charset="2"/>
              </a:rPr>
              <a:t> .</a:t>
            </a:r>
            <a:endParaRPr lang="en-US" dirty="0"/>
          </a:p>
        </p:txBody>
      </p:sp>
      <p:pic>
        <p:nvPicPr>
          <p:cNvPr id="7" name="Picture 6"/>
          <p:cNvPicPr>
            <a:picLocks noChangeAspect="1"/>
          </p:cNvPicPr>
          <p:nvPr/>
        </p:nvPicPr>
        <p:blipFill rotWithShape="1">
          <a:blip r:embed="rId3"/>
          <a:srcRect t="20171" b="18191"/>
          <a:stretch/>
        </p:blipFill>
        <p:spPr>
          <a:xfrm>
            <a:off x="3192460" y="4653521"/>
            <a:ext cx="3952875" cy="369870"/>
          </a:xfrm>
          <a:prstGeom prst="rect">
            <a:avLst/>
          </a:prstGeom>
        </p:spPr>
      </p:pic>
    </p:spTree>
    <p:extLst>
      <p:ext uri="{BB962C8B-B14F-4D97-AF65-F5344CB8AC3E}">
        <p14:creationId xmlns:p14="http://schemas.microsoft.com/office/powerpoint/2010/main" val="24363677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3999" cy="688369"/>
          </a:xfrm>
        </p:spPr>
        <p:txBody>
          <a:bodyPr/>
          <a:lstStyle/>
          <a:p>
            <a:r>
              <a:rPr lang="en-US" b="1" dirty="0" smtClean="0"/>
              <a:t>Calculating the loss and accuracy</a:t>
            </a:r>
            <a:endParaRPr lang="en-US" b="1" dirty="0"/>
          </a:p>
        </p:txBody>
      </p:sp>
      <p:sp>
        <p:nvSpPr>
          <p:cNvPr id="3" name="TextBox 2"/>
          <p:cNvSpPr txBox="1"/>
          <p:nvPr/>
        </p:nvSpPr>
        <p:spPr>
          <a:xfrm>
            <a:off x="184935" y="832207"/>
            <a:ext cx="8959064" cy="923330"/>
          </a:xfrm>
          <a:prstGeom prst="rect">
            <a:avLst/>
          </a:prstGeom>
          <a:noFill/>
        </p:spPr>
        <p:txBody>
          <a:bodyPr wrap="square" rtlCol="0">
            <a:spAutoFit/>
          </a:bodyPr>
          <a:lstStyle/>
          <a:p>
            <a:pPr marL="285750" indent="-285750">
              <a:buFont typeface="Wingdings" panose="05000000000000000000" pitchFamily="2" charset="2"/>
              <a:buChar char="è"/>
            </a:pPr>
            <a:r>
              <a:rPr lang="en-US" dirty="0" smtClean="0">
                <a:sym typeface="Wingdings" panose="05000000000000000000" pitchFamily="2" charset="2"/>
              </a:rPr>
              <a:t>For each batch of  data we take the average of losses </a:t>
            </a:r>
          </a:p>
          <a:p>
            <a:pPr marL="285750" indent="-285750">
              <a:buFont typeface="Wingdings" panose="05000000000000000000" pitchFamily="2" charset="2"/>
              <a:buChar char="è"/>
            </a:pPr>
            <a:r>
              <a:rPr lang="en-US" dirty="0" smtClean="0">
                <a:sym typeface="Wingdings" panose="05000000000000000000" pitchFamily="2" charset="2"/>
              </a:rPr>
              <a:t>For accuracy calculation iterate over whole test data and sum the number of correct predictions, and then calculate the percentage with respect to total number of test data.</a:t>
            </a:r>
          </a:p>
        </p:txBody>
      </p:sp>
      <p:pic>
        <p:nvPicPr>
          <p:cNvPr id="4" name="Picture 3"/>
          <p:cNvPicPr>
            <a:picLocks noChangeAspect="1"/>
          </p:cNvPicPr>
          <p:nvPr/>
        </p:nvPicPr>
        <p:blipFill>
          <a:blip r:embed="rId2"/>
          <a:stretch>
            <a:fillRect/>
          </a:stretch>
        </p:blipFill>
        <p:spPr>
          <a:xfrm>
            <a:off x="5393931" y="1899375"/>
            <a:ext cx="3750068" cy="1862937"/>
          </a:xfrm>
          <a:prstGeom prst="rect">
            <a:avLst/>
          </a:prstGeom>
        </p:spPr>
      </p:pic>
      <p:pic>
        <p:nvPicPr>
          <p:cNvPr id="5" name="Picture 4"/>
          <p:cNvPicPr>
            <a:picLocks noChangeAspect="1"/>
          </p:cNvPicPr>
          <p:nvPr/>
        </p:nvPicPr>
        <p:blipFill>
          <a:blip r:embed="rId3"/>
          <a:stretch>
            <a:fillRect/>
          </a:stretch>
        </p:blipFill>
        <p:spPr>
          <a:xfrm>
            <a:off x="387596" y="1755537"/>
            <a:ext cx="4385177" cy="3078394"/>
          </a:xfrm>
          <a:prstGeom prst="rect">
            <a:avLst/>
          </a:prstGeom>
        </p:spPr>
      </p:pic>
      <p:sp>
        <p:nvSpPr>
          <p:cNvPr id="7" name="TextBox 6"/>
          <p:cNvSpPr txBox="1"/>
          <p:nvPr/>
        </p:nvSpPr>
        <p:spPr>
          <a:xfrm>
            <a:off x="1119883" y="4866501"/>
            <a:ext cx="3760341" cy="276999"/>
          </a:xfrm>
          <a:prstGeom prst="rect">
            <a:avLst/>
          </a:prstGeom>
          <a:noFill/>
        </p:spPr>
        <p:txBody>
          <a:bodyPr wrap="square" rtlCol="0">
            <a:spAutoFit/>
          </a:bodyPr>
          <a:lstStyle/>
          <a:p>
            <a:r>
              <a:rPr lang="en-US" sz="1200" dirty="0" smtClean="0"/>
              <a:t>Fig(8): Comparison of Training and Validation Loss</a:t>
            </a:r>
            <a:endParaRPr lang="en-US" sz="1200" dirty="0"/>
          </a:p>
        </p:txBody>
      </p:sp>
    </p:spTree>
    <p:extLst>
      <p:ext uri="{BB962C8B-B14F-4D97-AF65-F5344CB8AC3E}">
        <p14:creationId xmlns:p14="http://schemas.microsoft.com/office/powerpoint/2010/main" val="4059347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719191"/>
          </a:xfrm>
        </p:spPr>
        <p:txBody>
          <a:bodyPr>
            <a:normAutofit/>
          </a:bodyPr>
          <a:lstStyle/>
          <a:p>
            <a:r>
              <a:rPr lang="en-US" b="1" dirty="0" smtClean="0"/>
              <a:t>Contents</a:t>
            </a:r>
            <a:endParaRPr lang="en-US" b="1" dirty="0"/>
          </a:p>
        </p:txBody>
      </p:sp>
      <p:sp>
        <p:nvSpPr>
          <p:cNvPr id="5" name="TextBox 4"/>
          <p:cNvSpPr txBox="1"/>
          <p:nvPr/>
        </p:nvSpPr>
        <p:spPr>
          <a:xfrm>
            <a:off x="190072" y="719191"/>
            <a:ext cx="8784404" cy="4278094"/>
          </a:xfrm>
          <a:prstGeom prst="rect">
            <a:avLst/>
          </a:prstGeom>
          <a:noFill/>
        </p:spPr>
        <p:txBody>
          <a:bodyPr wrap="square" rtlCol="0">
            <a:spAutoFit/>
          </a:bodyPr>
          <a:lstStyle/>
          <a:p>
            <a:pPr lvl="1"/>
            <a:r>
              <a:rPr lang="en-US" sz="1600" dirty="0" smtClean="0"/>
              <a:t>1. Introduction to Sentiment Analysis and objective of sentiment model</a:t>
            </a:r>
          </a:p>
          <a:p>
            <a:pPr lvl="1"/>
            <a:r>
              <a:rPr lang="en-US" sz="1600" dirty="0" smtClean="0"/>
              <a:t>2. Basic Neural Network</a:t>
            </a:r>
          </a:p>
          <a:p>
            <a:pPr lvl="1"/>
            <a:r>
              <a:rPr lang="en-US" sz="1600" dirty="0"/>
              <a:t>3</a:t>
            </a:r>
            <a:r>
              <a:rPr lang="en-US" sz="1600" dirty="0" smtClean="0"/>
              <a:t>. Drawback of Feed Forward Networks</a:t>
            </a:r>
          </a:p>
          <a:p>
            <a:pPr lvl="1"/>
            <a:r>
              <a:rPr lang="en-US" sz="1600" dirty="0"/>
              <a:t>4</a:t>
            </a:r>
            <a:r>
              <a:rPr lang="en-US" sz="1600" dirty="0" smtClean="0"/>
              <a:t>. Recurrent Neural Networks</a:t>
            </a:r>
          </a:p>
          <a:p>
            <a:pPr lvl="1"/>
            <a:r>
              <a:rPr lang="en-US" sz="1600" dirty="0"/>
              <a:t>5</a:t>
            </a:r>
            <a:r>
              <a:rPr lang="en-US" sz="1600" dirty="0" smtClean="0"/>
              <a:t>. LSTM (Long Short Term Memory)</a:t>
            </a:r>
          </a:p>
          <a:p>
            <a:pPr lvl="1"/>
            <a:r>
              <a:rPr lang="en-US" sz="1600" dirty="0" smtClean="0"/>
              <a:t>6. Introduction to Pytorch</a:t>
            </a:r>
          </a:p>
          <a:p>
            <a:pPr lvl="1"/>
            <a:r>
              <a:rPr lang="en-US" sz="1600" dirty="0"/>
              <a:t>7</a:t>
            </a:r>
            <a:r>
              <a:rPr lang="en-US" sz="1600" dirty="0" smtClean="0"/>
              <a:t>. Constructed Sentiment Analysis Model</a:t>
            </a:r>
          </a:p>
          <a:p>
            <a:pPr lvl="1"/>
            <a:r>
              <a:rPr lang="en-US" sz="1600" dirty="0" smtClean="0"/>
              <a:t>8. Introduction to Recommendation Systems and Its types</a:t>
            </a:r>
          </a:p>
          <a:p>
            <a:pPr lvl="1"/>
            <a:r>
              <a:rPr lang="en-US" sz="1600" dirty="0" smtClean="0"/>
              <a:t>9. Overview of Content Based Filtering with Sentiment Analysis for Recommendation System</a:t>
            </a:r>
          </a:p>
          <a:p>
            <a:pPr lvl="1"/>
            <a:r>
              <a:rPr lang="en-US" sz="1600" dirty="0" smtClean="0"/>
              <a:t>10. Score Calculation for Content Based Filtering</a:t>
            </a:r>
          </a:p>
          <a:p>
            <a:pPr lvl="1"/>
            <a:r>
              <a:rPr lang="en-US" sz="1600" dirty="0" smtClean="0"/>
              <a:t>11. Rating Calculation from Twitter and Fusion of Scores</a:t>
            </a:r>
          </a:p>
          <a:p>
            <a:pPr lvl="1"/>
            <a:r>
              <a:rPr lang="en-US" sz="1600" dirty="0" smtClean="0"/>
              <a:t>12. Introduction to Android and Its Activity</a:t>
            </a:r>
          </a:p>
          <a:p>
            <a:pPr lvl="1"/>
            <a:r>
              <a:rPr lang="en-US" sz="1600" dirty="0" smtClean="0"/>
              <a:t>13. Introduction to Google Cloud Platform and Its App Engine</a:t>
            </a:r>
          </a:p>
          <a:p>
            <a:pPr lvl="1"/>
            <a:r>
              <a:rPr lang="en-US" sz="1600" dirty="0" smtClean="0"/>
              <a:t>14. Final System Overview</a:t>
            </a:r>
          </a:p>
          <a:p>
            <a:pPr lvl="1"/>
            <a:r>
              <a:rPr lang="en-US" sz="1600" dirty="0" smtClean="0"/>
              <a:t>15. Working Examples</a:t>
            </a:r>
          </a:p>
          <a:p>
            <a:pPr lvl="1"/>
            <a:r>
              <a:rPr lang="en-US" sz="1600" dirty="0" smtClean="0"/>
              <a:t>16. Future Scopes</a:t>
            </a:r>
          </a:p>
          <a:p>
            <a:pPr lvl="1"/>
            <a:r>
              <a:rPr lang="en-US" sz="1600" dirty="0" smtClean="0"/>
              <a:t>17. References</a:t>
            </a:r>
            <a:endParaRPr lang="en-US" dirty="0"/>
          </a:p>
        </p:txBody>
      </p:sp>
    </p:spTree>
    <p:extLst>
      <p:ext uri="{BB962C8B-B14F-4D97-AF65-F5344CB8AC3E}">
        <p14:creationId xmlns:p14="http://schemas.microsoft.com/office/powerpoint/2010/main" val="42864171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140431"/>
          </a:xfrm>
        </p:spPr>
        <p:txBody>
          <a:bodyPr>
            <a:noAutofit/>
          </a:bodyPr>
          <a:lstStyle/>
          <a:p>
            <a:r>
              <a:rPr lang="en-US" b="1" dirty="0" smtClean="0"/>
              <a:t>Accuracy Comparision by using different learning rates</a:t>
            </a:r>
            <a:endParaRPr lang="en-US" b="1" dirty="0"/>
          </a:p>
        </p:txBody>
      </p:sp>
      <mc:AlternateContent xmlns:mc="http://schemas.openxmlformats.org/markup-compatibility/2006" xmlns:a14="http://schemas.microsoft.com/office/drawing/2010/main">
        <mc:Choice Requires="a14">
          <p:sp>
            <p:nvSpPr>
              <p:cNvPr id="4" name="TextBox 3"/>
              <p:cNvSpPr txBox="1"/>
              <p:nvPr/>
            </p:nvSpPr>
            <p:spPr>
              <a:xfrm>
                <a:off x="256853" y="1140431"/>
                <a:ext cx="8424809" cy="923330"/>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𝜷</m:t>
                    </m:r>
                  </m:oMath>
                </a14:m>
                <a:r>
                  <a:rPr lang="en-US" b="1" baseline="-25000" dirty="0" smtClean="0"/>
                  <a:t>1</a:t>
                </a:r>
                <a:r>
                  <a:rPr lang="en-US" b="1" dirty="0" smtClean="0"/>
                  <a:t> = </a:t>
                </a:r>
                <a:r>
                  <a:rPr lang="en-US" b="1" dirty="0" smtClean="0">
                    <a:solidFill>
                      <a:srgbClr val="00B050"/>
                    </a:solidFill>
                  </a:rPr>
                  <a:t>0.9</a:t>
                </a:r>
                <a:r>
                  <a:rPr lang="en-US" b="1" dirty="0" smtClean="0"/>
                  <a:t>, </a:t>
                </a:r>
                <a14:m>
                  <m:oMath xmlns:m="http://schemas.openxmlformats.org/officeDocument/2006/math">
                    <m:r>
                      <a:rPr lang="en-US" b="1" i="1">
                        <a:latin typeface="Cambria Math" panose="02040503050406030204" pitchFamily="18" charset="0"/>
                        <a:ea typeface="Cambria Math" panose="02040503050406030204" pitchFamily="18" charset="0"/>
                      </a:rPr>
                      <m:t>𝜷</m:t>
                    </m:r>
                  </m:oMath>
                </a14:m>
                <a:r>
                  <a:rPr lang="en-US" b="1" baseline="-25000" dirty="0" smtClean="0"/>
                  <a:t>2</a:t>
                </a:r>
                <a:r>
                  <a:rPr lang="en-US" b="1" dirty="0"/>
                  <a:t> = </a:t>
                </a:r>
                <a:r>
                  <a:rPr lang="en-US" b="1" dirty="0" smtClean="0">
                    <a:solidFill>
                      <a:srgbClr val="00B050"/>
                    </a:solidFill>
                  </a:rPr>
                  <a:t>0.999</a:t>
                </a:r>
                <a:r>
                  <a:rPr lang="en-US" b="1" dirty="0" smtClean="0"/>
                  <a:t>, </a:t>
                </a:r>
                <a14:m>
                  <m:oMath xmlns:m="http://schemas.openxmlformats.org/officeDocument/2006/math">
                    <m:r>
                      <a:rPr lang="en-US" b="1" i="1" smtClean="0">
                        <a:latin typeface="Cambria Math" panose="02040503050406030204" pitchFamily="18" charset="0"/>
                        <a:ea typeface="Cambria Math" panose="02040503050406030204" pitchFamily="18" charset="0"/>
                      </a:rPr>
                      <m:t>𝜺</m:t>
                    </m:r>
                    <m:r>
                      <a:rPr lang="en-US" b="1" i="1" smtClean="0">
                        <a:latin typeface="Cambria Math" panose="02040503050406030204" pitchFamily="18" charset="0"/>
                        <a:ea typeface="Cambria Math" panose="02040503050406030204" pitchFamily="18" charset="0"/>
                      </a:rPr>
                      <m:t>=</m:t>
                    </m:r>
                    <m:sSup>
                      <m:sSupPr>
                        <m:ctrlPr>
                          <a:rPr lang="en-US" b="1" i="1" smtClean="0">
                            <a:solidFill>
                              <a:srgbClr val="00B050"/>
                            </a:solidFill>
                            <a:latin typeface="Cambria Math" panose="02040503050406030204" pitchFamily="18" charset="0"/>
                            <a:ea typeface="Cambria Math" panose="02040503050406030204" pitchFamily="18" charset="0"/>
                          </a:rPr>
                        </m:ctrlPr>
                      </m:sSupPr>
                      <m:e>
                        <m:r>
                          <a:rPr lang="en-US" b="1" i="1" smtClean="0">
                            <a:solidFill>
                              <a:srgbClr val="00B050"/>
                            </a:solidFill>
                            <a:latin typeface="Cambria Math" panose="02040503050406030204" pitchFamily="18" charset="0"/>
                            <a:ea typeface="Cambria Math" panose="02040503050406030204" pitchFamily="18" charset="0"/>
                          </a:rPr>
                          <m:t>𝟏𝟎</m:t>
                        </m:r>
                      </m:e>
                      <m:sup>
                        <m:r>
                          <a:rPr lang="en-US" b="1" i="1" smtClean="0">
                            <a:solidFill>
                              <a:srgbClr val="00B050"/>
                            </a:solidFill>
                            <a:latin typeface="Cambria Math" panose="02040503050406030204" pitchFamily="18" charset="0"/>
                            <a:ea typeface="Cambria Math" panose="02040503050406030204" pitchFamily="18" charset="0"/>
                          </a:rPr>
                          <m:t>−</m:t>
                        </m:r>
                        <m:r>
                          <a:rPr lang="en-US" b="1" i="1" smtClean="0">
                            <a:solidFill>
                              <a:srgbClr val="00B050"/>
                            </a:solidFill>
                            <a:latin typeface="Cambria Math" panose="02040503050406030204" pitchFamily="18" charset="0"/>
                            <a:ea typeface="Cambria Math" panose="02040503050406030204" pitchFamily="18" charset="0"/>
                          </a:rPr>
                          <m:t>𝟖</m:t>
                        </m:r>
                      </m:sup>
                    </m:sSup>
                  </m:oMath>
                </a14:m>
                <a:endParaRPr lang="en-US" b="1" dirty="0" smtClean="0"/>
              </a:p>
              <a:p>
                <a:endParaRPr lang="en-US" dirty="0" smtClean="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6853" y="1140431"/>
                <a:ext cx="8424809" cy="923330"/>
              </a:xfrm>
              <a:prstGeom prst="rect">
                <a:avLst/>
              </a:prstGeom>
              <a:blipFill>
                <a:blip r:embed="rId2"/>
                <a:stretch>
                  <a:fillRect l="-217" t="-2632"/>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2520076" y="1560327"/>
            <a:ext cx="4517721" cy="2967523"/>
          </a:xfrm>
          <a:prstGeom prst="rect">
            <a:avLst/>
          </a:prstGeom>
        </p:spPr>
      </p:pic>
      <p:sp>
        <p:nvSpPr>
          <p:cNvPr id="3" name="TextBox 2"/>
          <p:cNvSpPr txBox="1"/>
          <p:nvPr/>
        </p:nvSpPr>
        <p:spPr>
          <a:xfrm>
            <a:off x="3698697" y="4670747"/>
            <a:ext cx="3725836" cy="276999"/>
          </a:xfrm>
          <a:prstGeom prst="rect">
            <a:avLst/>
          </a:prstGeom>
          <a:noFill/>
        </p:spPr>
        <p:txBody>
          <a:bodyPr wrap="square" rtlCol="0">
            <a:spAutoFit/>
          </a:bodyPr>
          <a:lstStyle/>
          <a:p>
            <a:r>
              <a:rPr lang="en-US" sz="1200" dirty="0" smtClean="0"/>
              <a:t>Fig(9): Accuracy vs Learning Rate graph</a:t>
            </a:r>
            <a:endParaRPr lang="en-US" sz="1200" dirty="0"/>
          </a:p>
        </p:txBody>
      </p:sp>
    </p:spTree>
    <p:extLst>
      <p:ext uri="{BB962C8B-B14F-4D97-AF65-F5344CB8AC3E}">
        <p14:creationId xmlns:p14="http://schemas.microsoft.com/office/powerpoint/2010/main" val="1159335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719191"/>
          </a:xfrm>
        </p:spPr>
        <p:txBody>
          <a:bodyPr/>
          <a:lstStyle/>
          <a:p>
            <a:r>
              <a:rPr lang="en-US" b="1" dirty="0" smtClean="0"/>
              <a:t>SGD vs Adam Perfomance comparision</a:t>
            </a:r>
            <a:endParaRPr lang="en-US" b="1" dirty="0"/>
          </a:p>
        </p:txBody>
      </p:sp>
      <p:pic>
        <p:nvPicPr>
          <p:cNvPr id="4" name="Picture 3"/>
          <p:cNvPicPr>
            <a:picLocks noChangeAspect="1"/>
          </p:cNvPicPr>
          <p:nvPr/>
        </p:nvPicPr>
        <p:blipFill>
          <a:blip r:embed="rId2"/>
          <a:stretch>
            <a:fillRect/>
          </a:stretch>
        </p:blipFill>
        <p:spPr>
          <a:xfrm>
            <a:off x="194406" y="1335478"/>
            <a:ext cx="4029075" cy="2581275"/>
          </a:xfrm>
          <a:prstGeom prst="rect">
            <a:avLst/>
          </a:prstGeom>
        </p:spPr>
      </p:pic>
      <p:pic>
        <p:nvPicPr>
          <p:cNvPr id="5" name="Picture 4"/>
          <p:cNvPicPr>
            <a:picLocks noChangeAspect="1"/>
          </p:cNvPicPr>
          <p:nvPr/>
        </p:nvPicPr>
        <p:blipFill>
          <a:blip r:embed="rId3"/>
          <a:stretch>
            <a:fillRect/>
          </a:stretch>
        </p:blipFill>
        <p:spPr>
          <a:xfrm>
            <a:off x="5278401" y="1411678"/>
            <a:ext cx="3724275" cy="2505075"/>
          </a:xfrm>
          <a:prstGeom prst="rect">
            <a:avLst/>
          </a:prstGeom>
        </p:spPr>
      </p:pic>
      <p:sp>
        <p:nvSpPr>
          <p:cNvPr id="6" name="TextBox 5"/>
          <p:cNvSpPr txBox="1"/>
          <p:nvPr/>
        </p:nvSpPr>
        <p:spPr>
          <a:xfrm>
            <a:off x="297950" y="4161034"/>
            <a:ext cx="4346771" cy="861774"/>
          </a:xfrm>
          <a:prstGeom prst="rect">
            <a:avLst/>
          </a:prstGeom>
          <a:noFill/>
        </p:spPr>
        <p:txBody>
          <a:bodyPr wrap="square" rtlCol="0">
            <a:spAutoFit/>
          </a:bodyPr>
          <a:lstStyle/>
          <a:p>
            <a:r>
              <a:rPr lang="en-US" sz="1600" b="1" dirty="0" smtClean="0"/>
              <a:t>Fig(10.1): Stochastic </a:t>
            </a:r>
            <a:r>
              <a:rPr lang="en-US" sz="1600" b="1" dirty="0"/>
              <a:t>gradient </a:t>
            </a:r>
            <a:r>
              <a:rPr lang="en-US" sz="1600" b="1" dirty="0" smtClean="0"/>
              <a:t>descent algorithm training and validation loss comparison graph</a:t>
            </a:r>
            <a:endParaRPr lang="en-US" sz="1600" b="1" dirty="0"/>
          </a:p>
          <a:p>
            <a:endParaRPr lang="en-US" dirty="0"/>
          </a:p>
        </p:txBody>
      </p:sp>
      <p:sp>
        <p:nvSpPr>
          <p:cNvPr id="7" name="TextBox 6"/>
          <p:cNvSpPr txBox="1"/>
          <p:nvPr/>
        </p:nvSpPr>
        <p:spPr>
          <a:xfrm>
            <a:off x="4644721" y="4161034"/>
            <a:ext cx="4499279" cy="861774"/>
          </a:xfrm>
          <a:prstGeom prst="rect">
            <a:avLst/>
          </a:prstGeom>
          <a:noFill/>
        </p:spPr>
        <p:txBody>
          <a:bodyPr wrap="square" rtlCol="0">
            <a:spAutoFit/>
          </a:bodyPr>
          <a:lstStyle/>
          <a:p>
            <a:pPr algn="ctr"/>
            <a:r>
              <a:rPr lang="en-US" sz="1600" b="1" dirty="0" smtClean="0"/>
              <a:t>Fig(10.2): Adam algorithm training </a:t>
            </a:r>
            <a:r>
              <a:rPr lang="en-US" sz="1600" b="1" dirty="0"/>
              <a:t>and </a:t>
            </a:r>
            <a:r>
              <a:rPr lang="en-US" sz="1600" b="1" dirty="0" smtClean="0"/>
              <a:t>validation </a:t>
            </a:r>
            <a:r>
              <a:rPr lang="en-US" sz="1600" b="1" dirty="0"/>
              <a:t>loss </a:t>
            </a:r>
            <a:r>
              <a:rPr lang="en-US" sz="1600" b="1" dirty="0" smtClean="0"/>
              <a:t>comparison graph</a:t>
            </a:r>
            <a:endParaRPr lang="en-US" sz="1600" b="1" dirty="0"/>
          </a:p>
          <a:p>
            <a:pPr algn="ctr"/>
            <a:endParaRPr lang="en-US" b="1" dirty="0"/>
          </a:p>
        </p:txBody>
      </p:sp>
    </p:spTree>
    <p:extLst>
      <p:ext uri="{BB962C8B-B14F-4D97-AF65-F5344CB8AC3E}">
        <p14:creationId xmlns:p14="http://schemas.microsoft.com/office/powerpoint/2010/main" val="1614142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1"/>
            <a:ext cx="7429499" cy="1128408"/>
          </a:xfrm>
        </p:spPr>
        <p:txBody>
          <a:bodyPr>
            <a:normAutofit/>
          </a:bodyPr>
          <a:lstStyle/>
          <a:p>
            <a:pPr algn="ctr"/>
            <a:r>
              <a:rPr lang="en-US" sz="3600" dirty="0" smtClean="0">
                <a:latin typeface="+mn-lt"/>
              </a:rPr>
              <a:t>Recommendation System</a:t>
            </a:r>
            <a:endParaRPr lang="en-US" sz="3600" dirty="0">
              <a:latin typeface="+mn-lt"/>
            </a:endParaRPr>
          </a:p>
        </p:txBody>
      </p:sp>
      <p:sp>
        <p:nvSpPr>
          <p:cNvPr id="4" name="TextBox 3"/>
          <p:cNvSpPr txBox="1"/>
          <p:nvPr/>
        </p:nvSpPr>
        <p:spPr>
          <a:xfrm>
            <a:off x="184934" y="1128409"/>
            <a:ext cx="8846049" cy="2339102"/>
          </a:xfrm>
          <a:prstGeom prst="rect">
            <a:avLst/>
          </a:prstGeom>
          <a:noFill/>
        </p:spPr>
        <p:txBody>
          <a:bodyPr wrap="square" rtlCol="0">
            <a:spAutoFit/>
          </a:bodyPr>
          <a:lstStyle/>
          <a:p>
            <a:pPr>
              <a:buFont typeface="Wingdings" pitchFamily="2" charset="2"/>
              <a:buChar char="v"/>
            </a:pPr>
            <a:r>
              <a:rPr lang="en-US" dirty="0" smtClean="0"/>
              <a:t>   </a:t>
            </a:r>
            <a:r>
              <a:rPr lang="en-US" sz="2000" b="1" dirty="0" smtClean="0">
                <a:effectLst>
                  <a:outerShdw blurRad="38100" dist="38100" dir="2700000" algn="tl">
                    <a:srgbClr val="000000">
                      <a:alpha val="43137"/>
                    </a:srgbClr>
                  </a:outerShdw>
                </a:effectLst>
              </a:rPr>
              <a:t>What is Recommendation System ?</a:t>
            </a:r>
          </a:p>
          <a:p>
            <a:endParaRPr lang="en-US" b="1" dirty="0" smtClean="0">
              <a:effectLst>
                <a:outerShdw blurRad="38100" dist="38100" dir="2700000" algn="tl">
                  <a:srgbClr val="000000">
                    <a:alpha val="43137"/>
                  </a:srgbClr>
                </a:outerShdw>
              </a:effectLst>
            </a:endParaRPr>
          </a:p>
          <a:p>
            <a:r>
              <a:rPr lang="en-US" sz="1600" dirty="0" smtClean="0"/>
              <a:t>Recommendation </a:t>
            </a:r>
            <a:r>
              <a:rPr lang="en-US" sz="1600" dirty="0"/>
              <a:t>systems are </a:t>
            </a:r>
            <a:r>
              <a:rPr lang="en-US" sz="1600" dirty="0" smtClean="0"/>
              <a:t>the systems </a:t>
            </a:r>
            <a:r>
              <a:rPr lang="en-US" sz="1600" dirty="0"/>
              <a:t>that </a:t>
            </a:r>
            <a:r>
              <a:rPr lang="en-US" sz="1600" dirty="0" smtClean="0"/>
              <a:t>provide selective </a:t>
            </a:r>
            <a:r>
              <a:rPr lang="en-US" sz="1600" dirty="0"/>
              <a:t>information to </a:t>
            </a:r>
            <a:r>
              <a:rPr lang="en-US" sz="1600" dirty="0" smtClean="0"/>
              <a:t>users</a:t>
            </a:r>
            <a:r>
              <a:rPr lang="en-US" sz="1600" dirty="0">
                <a:effectLst>
                  <a:outerShdw blurRad="38100" dist="38100" dir="2700000" algn="tl">
                    <a:srgbClr val="000000">
                      <a:alpha val="43137"/>
                    </a:srgbClr>
                  </a:outerShdw>
                </a:effectLst>
              </a:rPr>
              <a:t> . It can be further defined as a system that produces individualized recommendations as output</a:t>
            </a:r>
            <a:r>
              <a:rPr lang="en-US" sz="1600" dirty="0" smtClean="0"/>
              <a:t>. </a:t>
            </a:r>
            <a:endParaRPr lang="en-US" sz="1400" dirty="0" smtClean="0">
              <a:effectLst>
                <a:outerShdw blurRad="38100" dist="38100" dir="2700000" algn="tl">
                  <a:srgbClr val="000000">
                    <a:alpha val="43137"/>
                  </a:srgbClr>
                </a:outerShdw>
              </a:effectLst>
            </a:endParaRPr>
          </a:p>
          <a:p>
            <a:endParaRPr lang="en-US" dirty="0" smtClean="0">
              <a:effectLst>
                <a:outerShdw blurRad="38100" dist="38100" dir="2700000" algn="tl">
                  <a:srgbClr val="000000">
                    <a:alpha val="43137"/>
                  </a:srgbClr>
                </a:outerShdw>
              </a:effectLst>
              <a:latin typeface="Bell MT" pitchFamily="18" charset="0"/>
            </a:endParaRPr>
          </a:p>
          <a:p>
            <a:endParaRPr lang="en-US" dirty="0" smtClean="0">
              <a:effectLst>
                <a:outerShdw blurRad="38100" dist="38100" dir="2700000" algn="tl">
                  <a:srgbClr val="000000">
                    <a:alpha val="43137"/>
                  </a:srgbClr>
                </a:outerShdw>
              </a:effectLst>
              <a:latin typeface="Bell MT" pitchFamily="18" charset="0"/>
            </a:endParaRPr>
          </a:p>
          <a:p>
            <a:endParaRPr lang="en-US" dirty="0" smtClean="0">
              <a:effectLst>
                <a:outerShdw blurRad="38100" dist="38100" dir="2700000" algn="tl">
                  <a:srgbClr val="000000">
                    <a:alpha val="43137"/>
                  </a:srgbClr>
                </a:outerShdw>
              </a:effectLst>
              <a:latin typeface="Bell MT" pitchFamily="18" charset="0"/>
            </a:endParaRPr>
          </a:p>
          <a:p>
            <a:endParaRPr lang="en-US" dirty="0" smtClean="0">
              <a:effectLst>
                <a:outerShdw blurRad="38100" dist="38100" dir="2700000" algn="tl">
                  <a:srgbClr val="000000">
                    <a:alpha val="43137"/>
                  </a:srgbClr>
                </a:outerShdw>
              </a:effectLst>
              <a:latin typeface="Bell MT" pitchFamily="18" charset="0"/>
            </a:endParaRPr>
          </a:p>
        </p:txBody>
      </p:sp>
      <p:sp>
        <p:nvSpPr>
          <p:cNvPr id="5" name="TextBox 4"/>
          <p:cNvSpPr txBox="1"/>
          <p:nvPr/>
        </p:nvSpPr>
        <p:spPr>
          <a:xfrm>
            <a:off x="184934" y="2666842"/>
            <a:ext cx="8724289" cy="1938992"/>
          </a:xfrm>
          <a:prstGeom prst="rect">
            <a:avLst/>
          </a:prstGeom>
          <a:noFill/>
        </p:spPr>
        <p:txBody>
          <a:bodyPr wrap="square" rtlCol="0">
            <a:spAutoFit/>
          </a:bodyPr>
          <a:lstStyle/>
          <a:p>
            <a:pPr>
              <a:buFont typeface="Wingdings" pitchFamily="2" charset="2"/>
              <a:buChar char="v"/>
            </a:pPr>
            <a:r>
              <a:rPr lang="en-US" sz="2000" dirty="0" smtClean="0">
                <a:latin typeface="Book Antiqua" pitchFamily="18" charset="0"/>
              </a:rPr>
              <a:t>   </a:t>
            </a:r>
            <a:r>
              <a:rPr lang="en-US" sz="2000" b="1" dirty="0" smtClean="0">
                <a:effectLst>
                  <a:outerShdw blurRad="38100" dist="38100" dir="2700000" algn="tl">
                    <a:srgbClr val="000000">
                      <a:alpha val="43137"/>
                    </a:srgbClr>
                  </a:outerShdw>
                </a:effectLst>
              </a:rPr>
              <a:t>Advantages of Recommendation System ?</a:t>
            </a:r>
          </a:p>
          <a:p>
            <a:pPr>
              <a:buFont typeface="Wingdings" pitchFamily="2" charset="2"/>
              <a:buChar char="v"/>
            </a:pPr>
            <a:endParaRPr lang="en-US" sz="2000" b="1" dirty="0" smtClean="0">
              <a:effectLst>
                <a:outerShdw blurRad="38100" dist="38100" dir="2700000" algn="tl">
                  <a:srgbClr val="000000">
                    <a:alpha val="43137"/>
                  </a:srgbClr>
                </a:outerShdw>
              </a:effectLst>
            </a:endParaRPr>
          </a:p>
          <a:p>
            <a:r>
              <a:rPr lang="en-US" sz="1600" dirty="0" smtClean="0">
                <a:effectLst>
                  <a:outerShdw blurRad="38100" dist="38100" dir="2700000" algn="tl">
                    <a:srgbClr val="000000">
                      <a:alpha val="43137"/>
                    </a:srgbClr>
                  </a:outerShdw>
                </a:effectLst>
              </a:rPr>
              <a:t>	</a:t>
            </a:r>
            <a:r>
              <a:rPr lang="en-US" sz="1600" dirty="0"/>
              <a:t>Users </a:t>
            </a:r>
            <a:r>
              <a:rPr lang="en-US" sz="1600" dirty="0" smtClean="0"/>
              <a:t>often face </a:t>
            </a:r>
            <a:r>
              <a:rPr lang="en-US" sz="1600" dirty="0"/>
              <a:t>the problem of excessive available information. Recommendation systems (RS)are deployed to help users cope with this information explosion. </a:t>
            </a:r>
            <a:endParaRPr lang="en-US" sz="1600" dirty="0" smtClean="0"/>
          </a:p>
          <a:p>
            <a:endParaRPr lang="en-US" sz="1600" dirty="0" smtClean="0">
              <a:effectLst>
                <a:outerShdw blurRad="38100" dist="38100" dir="2700000" algn="tl">
                  <a:srgbClr val="000000">
                    <a:alpha val="43137"/>
                  </a:srgbClr>
                </a:outerShdw>
              </a:effectLst>
            </a:endParaRPr>
          </a:p>
          <a:p>
            <a:r>
              <a:rPr lang="en-US" sz="1600" dirty="0" smtClean="0">
                <a:effectLst>
                  <a:outerShdw blurRad="38100" dist="38100" dir="2700000" algn="tl">
                    <a:srgbClr val="000000">
                      <a:alpha val="43137"/>
                    </a:srgbClr>
                  </a:outerShdw>
                </a:effectLst>
              </a:rPr>
              <a:t>	Companies using recommender systems focus on increasing sales as a result of very personalized offers and an enhanced customer experience. </a:t>
            </a:r>
            <a:endParaRPr lang="en-US" sz="16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407" y="1128409"/>
            <a:ext cx="7704306" cy="2369880"/>
          </a:xfrm>
          <a:prstGeom prst="rect">
            <a:avLst/>
          </a:prstGeom>
          <a:noFill/>
        </p:spPr>
        <p:txBody>
          <a:bodyPr wrap="square" rtlCol="0">
            <a:spAutoFit/>
          </a:bodyPr>
          <a:lstStyle/>
          <a:p>
            <a:endParaRPr lang="en-US" sz="2000" b="1" dirty="0" smtClean="0">
              <a:effectLst>
                <a:outerShdw blurRad="38100" dist="38100" dir="2700000" algn="tl">
                  <a:srgbClr val="000000">
                    <a:alpha val="43137"/>
                  </a:srgbClr>
                </a:outerShdw>
              </a:effectLst>
            </a:endParaRPr>
          </a:p>
          <a:p>
            <a:r>
              <a:rPr lang="en-US" sz="2000" b="1"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There are 3 major classification of Recommendation Systems namely: </a:t>
            </a:r>
          </a:p>
          <a:p>
            <a:pPr marL="400050" indent="-400050">
              <a:buFont typeface="+mj-lt"/>
              <a:buAutoNum type="romanLcPeriod"/>
            </a:pPr>
            <a:endParaRPr lang="en-US" dirty="0" smtClean="0">
              <a:effectLst>
                <a:outerShdw blurRad="38100" dist="38100" dir="2700000" algn="tl">
                  <a:srgbClr val="000000">
                    <a:alpha val="43137"/>
                  </a:srgbClr>
                </a:outerShdw>
              </a:effectLst>
            </a:endParaRPr>
          </a:p>
          <a:p>
            <a:pPr marL="400050" indent="-400050">
              <a:buFont typeface="+mj-lt"/>
              <a:buAutoNum type="romanLcPeriod"/>
            </a:pPr>
            <a:r>
              <a:rPr lang="en-US" dirty="0" smtClean="0">
                <a:effectLst>
                  <a:outerShdw blurRad="38100" dist="38100" dir="2700000" algn="tl">
                    <a:srgbClr val="000000">
                      <a:alpha val="43137"/>
                    </a:srgbClr>
                  </a:outerShdw>
                </a:effectLst>
              </a:rPr>
              <a:t>Content Based Filtering Recommendation System </a:t>
            </a:r>
          </a:p>
          <a:p>
            <a:pPr marL="400050" indent="-400050">
              <a:buAutoNum type="romanLcPeriod"/>
            </a:pPr>
            <a:endParaRPr lang="en-US" dirty="0" smtClean="0">
              <a:effectLst>
                <a:outerShdw blurRad="38100" dist="38100" dir="2700000" algn="tl">
                  <a:srgbClr val="000000">
                    <a:alpha val="43137"/>
                  </a:srgbClr>
                </a:outerShdw>
              </a:effectLst>
            </a:endParaRPr>
          </a:p>
          <a:p>
            <a:pPr marL="400050" indent="-400050">
              <a:buAutoNum type="romanLcPeriod"/>
            </a:pPr>
            <a:r>
              <a:rPr lang="en-US" dirty="0" smtClean="0">
                <a:effectLst>
                  <a:outerShdw blurRad="38100" dist="38100" dir="2700000" algn="tl">
                    <a:srgbClr val="000000">
                      <a:alpha val="43137"/>
                    </a:srgbClr>
                  </a:outerShdw>
                </a:effectLst>
              </a:rPr>
              <a:t>Collaborative Filtering Recommendation System </a:t>
            </a:r>
          </a:p>
          <a:p>
            <a:pPr marL="400050" indent="-400050">
              <a:buAutoNum type="romanLcPeriod"/>
            </a:pPr>
            <a:endParaRPr lang="en-US" dirty="0" smtClean="0">
              <a:effectLst>
                <a:outerShdw blurRad="38100" dist="38100" dir="2700000" algn="tl">
                  <a:srgbClr val="000000">
                    <a:alpha val="43137"/>
                  </a:srgbClr>
                </a:outerShdw>
              </a:effectLst>
            </a:endParaRPr>
          </a:p>
          <a:p>
            <a:pPr marL="400050" indent="-400050">
              <a:buAutoNum type="romanLcPeriod"/>
            </a:pPr>
            <a:r>
              <a:rPr lang="en-US" dirty="0" smtClean="0">
                <a:effectLst>
                  <a:outerShdw blurRad="38100" dist="38100" dir="2700000" algn="tl">
                    <a:srgbClr val="000000">
                      <a:alpha val="43137"/>
                    </a:srgbClr>
                  </a:outerShdw>
                </a:effectLst>
              </a:rPr>
              <a:t>Hybrid Recommendation System </a:t>
            </a:r>
            <a:endParaRPr lang="en-US" dirty="0">
              <a:effectLst>
                <a:outerShdw blurRad="38100" dist="38100" dir="2700000" algn="tl">
                  <a:srgbClr val="000000">
                    <a:alpha val="43137"/>
                  </a:srgbClr>
                </a:outerShdw>
              </a:effectLst>
            </a:endParaRPr>
          </a:p>
        </p:txBody>
      </p:sp>
      <p:sp>
        <p:nvSpPr>
          <p:cNvPr id="3" name="Title 1"/>
          <p:cNvSpPr>
            <a:spLocks noGrp="1"/>
          </p:cNvSpPr>
          <p:nvPr>
            <p:ph type="title"/>
          </p:nvPr>
        </p:nvSpPr>
        <p:spPr>
          <a:xfrm>
            <a:off x="257175" y="1"/>
            <a:ext cx="8496299" cy="1128408"/>
          </a:xfrm>
        </p:spPr>
        <p:txBody>
          <a:bodyPr>
            <a:normAutofit/>
          </a:bodyPr>
          <a:lstStyle/>
          <a:p>
            <a:pPr algn="ctr"/>
            <a:r>
              <a:rPr lang="en-US" sz="3600" dirty="0" smtClean="0">
                <a:latin typeface="+mn-lt"/>
              </a:rPr>
              <a:t>Types of Recommendation System</a:t>
            </a:r>
            <a:endParaRPr lang="en-US" sz="3600" dirty="0">
              <a:latin typeface="+mn-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925" y="1497205"/>
            <a:ext cx="6524625" cy="1600438"/>
          </a:xfrm>
          <a:prstGeom prst="rect">
            <a:avLst/>
          </a:prstGeom>
          <a:noFill/>
        </p:spPr>
        <p:txBody>
          <a:bodyPr wrap="square" rtlCol="0">
            <a:spAutoFit/>
          </a:bodyPr>
          <a:lstStyle/>
          <a:p>
            <a:pPr marL="400050" indent="-400050"/>
            <a:r>
              <a:rPr lang="en-US" dirty="0" smtClean="0"/>
              <a:t>	</a:t>
            </a:r>
            <a:r>
              <a:rPr lang="en-US" sz="1600" dirty="0" smtClean="0"/>
              <a:t>A content-based recommender learns a profile of the new user’s interests based on the features present, in objects the user has rated. It’s basically a keyword specific recommender system here keywords are used to describe the items. Thus, in </a:t>
            </a:r>
            <a:r>
              <a:rPr lang="en-US" sz="1600" dirty="0"/>
              <a:t>a content-based recommender system the algorithms used are such that </a:t>
            </a:r>
            <a:r>
              <a:rPr lang="en-US" sz="1600" dirty="0" smtClean="0"/>
              <a:t>it recommends </a:t>
            </a:r>
            <a:r>
              <a:rPr lang="en-US" sz="1600" dirty="0"/>
              <a:t>users similar items that the user has liked in the past or is examining currently</a:t>
            </a:r>
            <a:r>
              <a:rPr lang="en-US" sz="1600" dirty="0" smtClean="0"/>
              <a:t>.</a:t>
            </a:r>
            <a:endParaRPr lang="en-US" sz="1600" dirty="0" smtClean="0">
              <a:effectLst>
                <a:outerShdw blurRad="38100" dist="38100" dir="2700000" algn="tl">
                  <a:srgbClr val="000000">
                    <a:alpha val="43137"/>
                  </a:srgbClr>
                </a:outerShdw>
              </a:effectLst>
            </a:endParaRPr>
          </a:p>
        </p:txBody>
      </p:sp>
      <p:pic>
        <p:nvPicPr>
          <p:cNvPr id="5" name="Picture 4" descr="Image result for content based recommender system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3765" y="1010540"/>
            <a:ext cx="2095500" cy="2720340"/>
          </a:xfrm>
          <a:prstGeom prst="rect">
            <a:avLst/>
          </a:prstGeom>
          <a:noFill/>
          <a:ln>
            <a:noFill/>
          </a:ln>
        </p:spPr>
      </p:pic>
      <p:sp>
        <p:nvSpPr>
          <p:cNvPr id="6" name="Title 1"/>
          <p:cNvSpPr>
            <a:spLocks noGrp="1"/>
          </p:cNvSpPr>
          <p:nvPr>
            <p:ph type="title"/>
          </p:nvPr>
        </p:nvSpPr>
        <p:spPr>
          <a:xfrm>
            <a:off x="161925" y="114301"/>
            <a:ext cx="8887840" cy="821785"/>
          </a:xfrm>
        </p:spPr>
        <p:txBody>
          <a:bodyPr>
            <a:normAutofit fontScale="90000"/>
          </a:bodyPr>
          <a:lstStyle/>
          <a:p>
            <a:pPr algn="ctr"/>
            <a:r>
              <a:rPr lang="en-US" sz="3600" b="1" dirty="0">
                <a:effectLst>
                  <a:outerShdw blurRad="38100" dist="38100" dir="2700000" algn="tl">
                    <a:srgbClr val="000000">
                      <a:alpha val="43137"/>
                    </a:srgbClr>
                  </a:outerShdw>
                </a:effectLst>
              </a:rPr>
              <a:t>I</a:t>
            </a:r>
            <a:r>
              <a:rPr lang="en-US" sz="3600" b="1" dirty="0" smtClean="0">
                <a:effectLst>
                  <a:outerShdw blurRad="38100" dist="38100" dir="2700000" algn="tl">
                    <a:srgbClr val="000000">
                      <a:alpha val="43137"/>
                    </a:srgbClr>
                  </a:outerShdw>
                </a:effectLst>
              </a:rPr>
              <a:t>. Content </a:t>
            </a:r>
            <a:r>
              <a:rPr lang="en-US" sz="3600" b="1" dirty="0">
                <a:effectLst>
                  <a:outerShdw blurRad="38100" dist="38100" dir="2700000" algn="tl">
                    <a:srgbClr val="000000">
                      <a:alpha val="43137"/>
                    </a:srgbClr>
                  </a:outerShdw>
                </a:effectLst>
              </a:rPr>
              <a:t>Based Filtering Recommendation </a:t>
            </a:r>
            <a:r>
              <a:rPr lang="en-US" sz="3600" b="1" dirty="0" smtClean="0">
                <a:effectLst>
                  <a:outerShdw blurRad="38100" dist="38100" dir="2700000" algn="tl">
                    <a:srgbClr val="000000">
                      <a:alpha val="43137"/>
                    </a:srgbClr>
                  </a:outerShdw>
                </a:effectLst>
              </a:rPr>
              <a:t>System</a:t>
            </a:r>
            <a:endParaRPr lang="en-US" sz="3600" dirty="0">
              <a:latin typeface="+mn-lt"/>
            </a:endParaRPr>
          </a:p>
        </p:txBody>
      </p:sp>
      <p:sp>
        <p:nvSpPr>
          <p:cNvPr id="3" name="TextBox 2"/>
          <p:cNvSpPr txBox="1"/>
          <p:nvPr/>
        </p:nvSpPr>
        <p:spPr>
          <a:xfrm>
            <a:off x="6763765" y="3895725"/>
            <a:ext cx="2095500" cy="461665"/>
          </a:xfrm>
          <a:prstGeom prst="rect">
            <a:avLst/>
          </a:prstGeom>
          <a:noFill/>
        </p:spPr>
        <p:txBody>
          <a:bodyPr wrap="square" rtlCol="0">
            <a:spAutoFit/>
          </a:bodyPr>
          <a:lstStyle/>
          <a:p>
            <a:pPr algn="ctr"/>
            <a:r>
              <a:rPr lang="en-US" sz="1200" dirty="0" smtClean="0"/>
              <a:t>Fig(11) : Logical Overview of Content Based Filtering</a:t>
            </a:r>
            <a:endParaRPr lang="en-US" sz="12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331877"/>
            <a:ext cx="5762625" cy="2062103"/>
          </a:xfrm>
          <a:prstGeom prst="rect">
            <a:avLst/>
          </a:prstGeom>
          <a:noFill/>
        </p:spPr>
        <p:txBody>
          <a:bodyPr wrap="square" rtlCol="0">
            <a:spAutoFit/>
          </a:bodyPr>
          <a:lstStyle/>
          <a:p>
            <a:pPr marL="514350" indent="-514350"/>
            <a:endParaRPr lang="en-US" sz="2000" b="1" dirty="0" smtClean="0">
              <a:effectLst>
                <a:outerShdw blurRad="38100" dist="38100" dir="2700000" algn="tl">
                  <a:srgbClr val="000000">
                    <a:alpha val="43137"/>
                  </a:srgbClr>
                </a:outerShdw>
              </a:effectLst>
              <a:latin typeface="Book Antiqua" pitchFamily="18" charset="0"/>
            </a:endParaRPr>
          </a:p>
          <a:p>
            <a:pPr marL="514350" indent="-514350"/>
            <a:r>
              <a:rPr lang="en-US" b="1" dirty="0" smtClean="0">
                <a:effectLst>
                  <a:outerShdw blurRad="38100" dist="38100" dir="2700000" algn="tl">
                    <a:srgbClr val="000000">
                      <a:alpha val="43137"/>
                    </a:srgbClr>
                  </a:outerShdw>
                </a:effectLst>
                <a:latin typeface="Book Antiqua" pitchFamily="18" charset="0"/>
              </a:rPr>
              <a:t> 	</a:t>
            </a:r>
            <a:r>
              <a:rPr lang="en-US" dirty="0" smtClean="0"/>
              <a:t>Collaborative </a:t>
            </a:r>
            <a:r>
              <a:rPr lang="en-US" dirty="0"/>
              <a:t>filtering uses similarities between users and items simultaneously to provide recommendations. This allows for </a:t>
            </a:r>
            <a:r>
              <a:rPr lang="en-US" dirty="0" smtClean="0"/>
              <a:t>unexpected </a:t>
            </a:r>
            <a:r>
              <a:rPr lang="en-US" dirty="0"/>
              <a:t>recommendations; that is, collaborative filtering models can recommend an item to user A based on the interests of a similar user B</a:t>
            </a:r>
            <a:r>
              <a:rPr lang="en-US" dirty="0" smtClean="0"/>
              <a:t>.</a:t>
            </a:r>
            <a:endParaRPr lang="en-US" sz="1600" dirty="0" smtClean="0">
              <a:effectLst>
                <a:outerShdw blurRad="38100" dist="38100" dir="2700000" algn="tl">
                  <a:srgbClr val="000000">
                    <a:alpha val="43137"/>
                  </a:srgbClr>
                </a:outerShdw>
              </a:effectLst>
              <a:latin typeface="Bell MT" pitchFamily="18" charset="0"/>
            </a:endParaRPr>
          </a:p>
        </p:txBody>
      </p:sp>
      <p:pic>
        <p:nvPicPr>
          <p:cNvPr id="5" name="Picture 4" descr="https://miro.medium.com/max/500/1*x8gTiprhLs7zflmEn1UjAQ.png"/>
          <p:cNvPicPr/>
          <p:nvPr/>
        </p:nvPicPr>
        <p:blipFill>
          <a:blip r:embed="rId2">
            <a:extLst>
              <a:ext uri="{28A0092B-C50C-407E-A947-70E740481C1C}">
                <a14:useLocalDpi xmlns:a14="http://schemas.microsoft.com/office/drawing/2010/main" val="0"/>
              </a:ext>
            </a:extLst>
          </a:blip>
          <a:srcRect/>
          <a:stretch>
            <a:fillRect/>
          </a:stretch>
        </p:blipFill>
        <p:spPr bwMode="auto">
          <a:xfrm>
            <a:off x="5944208" y="957685"/>
            <a:ext cx="2933700" cy="2810485"/>
          </a:xfrm>
          <a:prstGeom prst="rect">
            <a:avLst/>
          </a:prstGeom>
          <a:noFill/>
          <a:ln>
            <a:noFill/>
          </a:ln>
        </p:spPr>
      </p:pic>
      <p:sp>
        <p:nvSpPr>
          <p:cNvPr id="6" name="Title 1"/>
          <p:cNvSpPr>
            <a:spLocks noGrp="1"/>
          </p:cNvSpPr>
          <p:nvPr>
            <p:ph type="title"/>
          </p:nvPr>
        </p:nvSpPr>
        <p:spPr>
          <a:xfrm>
            <a:off x="161925" y="114301"/>
            <a:ext cx="8887840" cy="821785"/>
          </a:xfrm>
        </p:spPr>
        <p:txBody>
          <a:bodyPr>
            <a:normAutofit fontScale="90000"/>
          </a:bodyPr>
          <a:lstStyle/>
          <a:p>
            <a:pPr algn="ctr"/>
            <a:r>
              <a:rPr lang="en-US" sz="3600" b="1" dirty="0" smtClean="0">
                <a:effectLst>
                  <a:outerShdw blurRad="38100" dist="38100" dir="2700000" algn="tl">
                    <a:srgbClr val="000000">
                      <a:alpha val="43137"/>
                    </a:srgbClr>
                  </a:outerShdw>
                </a:effectLst>
              </a:rPr>
              <a:t>II. Collaborative filtering </a:t>
            </a:r>
            <a:r>
              <a:rPr lang="en-US" sz="3600" b="1" dirty="0">
                <a:effectLst>
                  <a:outerShdw blurRad="38100" dist="38100" dir="2700000" algn="tl">
                    <a:srgbClr val="000000">
                      <a:alpha val="43137"/>
                    </a:srgbClr>
                  </a:outerShdw>
                </a:effectLst>
              </a:rPr>
              <a:t>Recommendation </a:t>
            </a:r>
            <a:r>
              <a:rPr lang="en-US" sz="3600" b="1" dirty="0" smtClean="0">
                <a:effectLst>
                  <a:outerShdw blurRad="38100" dist="38100" dir="2700000" algn="tl">
                    <a:srgbClr val="000000">
                      <a:alpha val="43137"/>
                    </a:srgbClr>
                  </a:outerShdw>
                </a:effectLst>
              </a:rPr>
              <a:t>System</a:t>
            </a:r>
            <a:endParaRPr lang="en-US" sz="3600" dirty="0">
              <a:latin typeface="+mn-lt"/>
            </a:endParaRPr>
          </a:p>
        </p:txBody>
      </p:sp>
      <p:sp>
        <p:nvSpPr>
          <p:cNvPr id="2" name="TextBox 1"/>
          <p:cNvSpPr txBox="1"/>
          <p:nvPr/>
        </p:nvSpPr>
        <p:spPr>
          <a:xfrm>
            <a:off x="6038850" y="3943350"/>
            <a:ext cx="2352675" cy="523220"/>
          </a:xfrm>
          <a:prstGeom prst="rect">
            <a:avLst/>
          </a:prstGeom>
          <a:noFill/>
        </p:spPr>
        <p:txBody>
          <a:bodyPr wrap="square" rtlCol="0">
            <a:spAutoFit/>
          </a:bodyPr>
          <a:lstStyle/>
          <a:p>
            <a:pPr algn="ctr"/>
            <a:r>
              <a:rPr lang="en-US" sz="1400" dirty="0" smtClean="0"/>
              <a:t>Fig(12) : Logical Overview of Collaborative Filtering</a:t>
            </a:r>
            <a:endParaRPr lang="en-US" sz="1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214" y="1459757"/>
            <a:ext cx="5986564" cy="1754326"/>
          </a:xfrm>
          <a:prstGeom prst="rect">
            <a:avLst/>
          </a:prstGeom>
          <a:noFill/>
        </p:spPr>
        <p:txBody>
          <a:bodyPr wrap="square" rtlCol="0">
            <a:spAutoFit/>
          </a:bodyPr>
          <a:lstStyle/>
          <a:p>
            <a:pPr marL="400050" indent="-400050"/>
            <a:r>
              <a:rPr lang="en-US" dirty="0" smtClean="0">
                <a:effectLst>
                  <a:outerShdw blurRad="38100" dist="38100" dir="2700000" algn="tl">
                    <a:srgbClr val="000000">
                      <a:alpha val="43137"/>
                    </a:srgbClr>
                  </a:outerShdw>
                </a:effectLst>
              </a:rPr>
              <a:t>       Hybrid Recommendation systems are combining collaborative and content-based recommendation can be more effective. </a:t>
            </a:r>
          </a:p>
          <a:p>
            <a:pPr marL="400050" indent="-400050"/>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Hybrid approaches can be implemented by making content-based and collaborative-based predictions separately and then combining them. </a:t>
            </a:r>
            <a:endParaRPr lang="en-US" dirty="0">
              <a:effectLst>
                <a:outerShdw blurRad="38100" dist="38100" dir="2700000" algn="tl">
                  <a:srgbClr val="000000">
                    <a:alpha val="43137"/>
                  </a:srgbClr>
                </a:outerShdw>
              </a:effectLst>
            </a:endParaRPr>
          </a:p>
        </p:txBody>
      </p:sp>
      <p:pic>
        <p:nvPicPr>
          <p:cNvPr id="5" name="Picture 4" descr="https://miro.medium.com/max/620/0*r4J-0-lY6UhjuWy1.jpg"/>
          <p:cNvPicPr/>
          <p:nvPr/>
        </p:nvPicPr>
        <p:blipFill>
          <a:blip r:embed="rId2">
            <a:extLst>
              <a:ext uri="{28A0092B-C50C-407E-A947-70E740481C1C}">
                <a14:useLocalDpi xmlns:a14="http://schemas.microsoft.com/office/drawing/2010/main" val="0"/>
              </a:ext>
            </a:extLst>
          </a:blip>
          <a:srcRect/>
          <a:stretch>
            <a:fillRect/>
          </a:stretch>
        </p:blipFill>
        <p:spPr bwMode="auto">
          <a:xfrm>
            <a:off x="6057900" y="1459757"/>
            <a:ext cx="2991865" cy="1961604"/>
          </a:xfrm>
          <a:prstGeom prst="rect">
            <a:avLst/>
          </a:prstGeom>
          <a:noFill/>
          <a:ln>
            <a:noFill/>
          </a:ln>
        </p:spPr>
      </p:pic>
      <p:sp>
        <p:nvSpPr>
          <p:cNvPr id="6" name="Title 1"/>
          <p:cNvSpPr>
            <a:spLocks noGrp="1"/>
          </p:cNvSpPr>
          <p:nvPr>
            <p:ph type="title"/>
          </p:nvPr>
        </p:nvSpPr>
        <p:spPr>
          <a:xfrm>
            <a:off x="161925" y="114301"/>
            <a:ext cx="8887840" cy="821785"/>
          </a:xfrm>
        </p:spPr>
        <p:txBody>
          <a:bodyPr>
            <a:normAutofit/>
          </a:bodyPr>
          <a:lstStyle/>
          <a:p>
            <a:pPr algn="ctr"/>
            <a:r>
              <a:rPr lang="en-US" sz="3600" b="1" dirty="0" smtClean="0">
                <a:effectLst>
                  <a:outerShdw blurRad="38100" dist="38100" dir="2700000" algn="tl">
                    <a:srgbClr val="000000">
                      <a:alpha val="43137"/>
                    </a:srgbClr>
                  </a:outerShdw>
                </a:effectLst>
              </a:rPr>
              <a:t>III. Hybrid Recommendation System</a:t>
            </a:r>
            <a:endParaRPr lang="en-US" sz="3600" dirty="0">
              <a:latin typeface="+mn-lt"/>
            </a:endParaRPr>
          </a:p>
        </p:txBody>
      </p:sp>
      <p:sp>
        <p:nvSpPr>
          <p:cNvPr id="2" name="TextBox 1"/>
          <p:cNvSpPr txBox="1"/>
          <p:nvPr/>
        </p:nvSpPr>
        <p:spPr>
          <a:xfrm>
            <a:off x="6181725" y="3648075"/>
            <a:ext cx="2305050" cy="461665"/>
          </a:xfrm>
          <a:prstGeom prst="rect">
            <a:avLst/>
          </a:prstGeom>
          <a:noFill/>
        </p:spPr>
        <p:txBody>
          <a:bodyPr wrap="square" rtlCol="0">
            <a:spAutoFit/>
          </a:bodyPr>
          <a:lstStyle/>
          <a:p>
            <a:pPr algn="ctr"/>
            <a:r>
              <a:rPr lang="en-US" sz="1200" dirty="0" smtClean="0"/>
              <a:t>Fig(13) : Logical Overview of Hybrid Recommendation System</a:t>
            </a:r>
            <a:endParaRPr lang="en-US" sz="12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821785"/>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Content based recommendation system with sentiment analysis</a:t>
            </a:r>
            <a:endParaRPr lang="en-US" sz="3600" dirty="0">
              <a:latin typeface="+mn-lt"/>
            </a:endParaRPr>
          </a:p>
        </p:txBody>
      </p:sp>
      <p:sp>
        <p:nvSpPr>
          <p:cNvPr id="3" name="TextBox 2"/>
          <p:cNvSpPr txBox="1"/>
          <p:nvPr/>
        </p:nvSpPr>
        <p:spPr>
          <a:xfrm>
            <a:off x="266700" y="1114425"/>
            <a:ext cx="8458200" cy="1354217"/>
          </a:xfrm>
          <a:prstGeom prst="rect">
            <a:avLst/>
          </a:prstGeom>
          <a:noFill/>
        </p:spPr>
        <p:txBody>
          <a:bodyPr wrap="square" rtlCol="0">
            <a:spAutoFit/>
          </a:bodyPr>
          <a:lstStyle/>
          <a:p>
            <a:r>
              <a:rPr lang="en-US" sz="1600" dirty="0" smtClean="0"/>
              <a:t>Drawbacks of Collaborative based filtering:</a:t>
            </a:r>
          </a:p>
          <a:p>
            <a:pPr marL="342900" indent="-342900">
              <a:buAutoNum type="arabicPeriod"/>
            </a:pPr>
            <a:r>
              <a:rPr lang="en-US" sz="1600" b="1" dirty="0" smtClean="0"/>
              <a:t>Cold Start:</a:t>
            </a:r>
            <a:r>
              <a:rPr lang="en-US" b="1" dirty="0" smtClean="0"/>
              <a:t> </a:t>
            </a:r>
            <a:r>
              <a:rPr lang="en-US" sz="1600" dirty="0" smtClean="0"/>
              <a:t>New users and items don’t have any history thus recommendation system can’t suggest items to new users.</a:t>
            </a:r>
          </a:p>
          <a:p>
            <a:pPr marL="342900" indent="-342900">
              <a:buAutoNum type="arabicPeriod"/>
            </a:pPr>
            <a:r>
              <a:rPr lang="en-US" sz="1600" b="1" dirty="0" smtClean="0"/>
              <a:t>Popularity Bias:</a:t>
            </a:r>
            <a:r>
              <a:rPr lang="en-US" sz="1600" dirty="0" smtClean="0"/>
              <a:t> If every user shows interest for a single item then  system will be biased towards that item.</a:t>
            </a:r>
          </a:p>
        </p:txBody>
      </p:sp>
      <p:sp>
        <p:nvSpPr>
          <p:cNvPr id="4" name="TextBox 3"/>
          <p:cNvSpPr txBox="1"/>
          <p:nvPr/>
        </p:nvSpPr>
        <p:spPr>
          <a:xfrm>
            <a:off x="390525" y="2628900"/>
            <a:ext cx="7562850" cy="1815882"/>
          </a:xfrm>
          <a:prstGeom prst="rect">
            <a:avLst/>
          </a:prstGeom>
          <a:noFill/>
        </p:spPr>
        <p:txBody>
          <a:bodyPr wrap="square" rtlCol="0">
            <a:spAutoFit/>
          </a:bodyPr>
          <a:lstStyle/>
          <a:p>
            <a:r>
              <a:rPr lang="en-US" sz="1600" dirty="0" smtClean="0"/>
              <a:t>Content Based Filtering overcoming the above problems:</a:t>
            </a:r>
          </a:p>
          <a:p>
            <a:endParaRPr lang="en-US" sz="1600" dirty="0" smtClean="0"/>
          </a:p>
          <a:p>
            <a:pPr marL="342900" indent="-342900">
              <a:buAutoNum type="arabicPeriod"/>
            </a:pPr>
            <a:r>
              <a:rPr lang="en-US" sz="1600" dirty="0" smtClean="0"/>
              <a:t>The </a:t>
            </a:r>
            <a:r>
              <a:rPr lang="en-US" sz="1600" dirty="0"/>
              <a:t>model doesn't need any data about other users, since the recommendations are specific to this user. This makes it easier to scale to a large number of users</a:t>
            </a:r>
            <a:r>
              <a:rPr lang="en-US" sz="1600" dirty="0" smtClean="0"/>
              <a:t>.</a:t>
            </a:r>
          </a:p>
          <a:p>
            <a:endParaRPr lang="en-US" sz="1600" dirty="0" smtClean="0"/>
          </a:p>
          <a:p>
            <a:r>
              <a:rPr lang="en-US" sz="1600" dirty="0" smtClean="0"/>
              <a:t>2.    The </a:t>
            </a:r>
            <a:r>
              <a:rPr lang="en-US" sz="1600" dirty="0"/>
              <a:t>model can capture the specific interests of a user, and can recommend </a:t>
            </a:r>
            <a:r>
              <a:rPr lang="en-US" sz="1600" dirty="0" smtClean="0"/>
              <a:t> </a:t>
            </a:r>
            <a:r>
              <a:rPr lang="en-US" sz="1600" dirty="0"/>
              <a:t>items that very few other users are interested in.</a:t>
            </a:r>
          </a:p>
        </p:txBody>
      </p:sp>
    </p:spTree>
    <p:extLst>
      <p:ext uri="{BB962C8B-B14F-4D97-AF65-F5344CB8AC3E}">
        <p14:creationId xmlns:p14="http://schemas.microsoft.com/office/powerpoint/2010/main" val="9390357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Content based recommendation system with sentiment analysis</a:t>
            </a:r>
            <a:endParaRPr lang="en-US" sz="3600" dirty="0">
              <a:latin typeface="+mn-lt"/>
            </a:endParaRPr>
          </a:p>
        </p:txBody>
      </p:sp>
      <p:sp>
        <p:nvSpPr>
          <p:cNvPr id="8" name="TextBox 7"/>
          <p:cNvSpPr txBox="1"/>
          <p:nvPr/>
        </p:nvSpPr>
        <p:spPr>
          <a:xfrm>
            <a:off x="5877940" y="4381500"/>
            <a:ext cx="3171825" cy="523220"/>
          </a:xfrm>
          <a:prstGeom prst="rect">
            <a:avLst/>
          </a:prstGeom>
          <a:noFill/>
        </p:spPr>
        <p:txBody>
          <a:bodyPr wrap="square" rtlCol="0">
            <a:spAutoFit/>
          </a:bodyPr>
          <a:lstStyle/>
          <a:p>
            <a:r>
              <a:rPr lang="en-US" sz="1400" dirty="0" smtClean="0"/>
              <a:t>Fig(14) : Purposed Recommendation System</a:t>
            </a:r>
            <a:endParaRPr lang="en-US" sz="1400" dirty="0"/>
          </a:p>
        </p:txBody>
      </p:sp>
      <p:sp>
        <p:nvSpPr>
          <p:cNvPr id="9" name="TextBox 8"/>
          <p:cNvSpPr txBox="1"/>
          <p:nvPr/>
        </p:nvSpPr>
        <p:spPr>
          <a:xfrm>
            <a:off x="161924" y="1219200"/>
            <a:ext cx="4638675" cy="2031325"/>
          </a:xfrm>
          <a:prstGeom prst="rect">
            <a:avLst/>
          </a:prstGeom>
          <a:noFill/>
        </p:spPr>
        <p:txBody>
          <a:bodyPr wrap="square" rtlCol="0">
            <a:spAutoFit/>
          </a:bodyPr>
          <a:lstStyle/>
          <a:p>
            <a:r>
              <a:rPr lang="en-US" sz="1400" dirty="0" smtClean="0"/>
              <a:t>1. Based on user likes, generate list of recommended movies using traditional content based filtering method.</a:t>
            </a:r>
          </a:p>
          <a:p>
            <a:endParaRPr lang="en-US" sz="1400" dirty="0" smtClean="0"/>
          </a:p>
          <a:p>
            <a:r>
              <a:rPr lang="en-US" sz="1400" dirty="0" smtClean="0"/>
              <a:t>2. For each movie in database, the rating for that movie needs to be generated. </a:t>
            </a:r>
          </a:p>
          <a:p>
            <a:endParaRPr lang="en-US" sz="1400" dirty="0" smtClean="0"/>
          </a:p>
          <a:p>
            <a:pPr lvl="1"/>
            <a:r>
              <a:rPr lang="en-US" sz="1400" dirty="0" smtClean="0"/>
              <a:t>a).For each movie, analyze the tweets by passing it to sentiment prediction model and generate the percentage of positive results as rating.</a:t>
            </a:r>
            <a:endParaRPr lang="en-US" sz="1400" dirty="0"/>
          </a:p>
        </p:txBody>
      </p:sp>
      <p:sp>
        <p:nvSpPr>
          <p:cNvPr id="10" name="TextBox 9"/>
          <p:cNvSpPr txBox="1"/>
          <p:nvPr/>
        </p:nvSpPr>
        <p:spPr>
          <a:xfrm>
            <a:off x="171449" y="3448050"/>
            <a:ext cx="4629150" cy="1169551"/>
          </a:xfrm>
          <a:prstGeom prst="rect">
            <a:avLst/>
          </a:prstGeom>
          <a:noFill/>
        </p:spPr>
        <p:txBody>
          <a:bodyPr wrap="square" rtlCol="0">
            <a:spAutoFit/>
          </a:bodyPr>
          <a:lstStyle/>
          <a:p>
            <a:r>
              <a:rPr lang="en-US" sz="1400" dirty="0" smtClean="0"/>
              <a:t>3. For each recommended movie, use it’s rating score  to fuse it with rating of movies liked by user. </a:t>
            </a:r>
          </a:p>
          <a:p>
            <a:endParaRPr lang="en-US" sz="1400" dirty="0"/>
          </a:p>
          <a:p>
            <a:r>
              <a:rPr lang="en-US" sz="1400" dirty="0" smtClean="0"/>
              <a:t>4. Movies with highest score will be considered for recommendation.</a:t>
            </a:r>
            <a:endParaRPr lang="en-US" sz="1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705" y="1219200"/>
            <a:ext cx="4424295" cy="2805444"/>
          </a:xfrm>
          <a:prstGeom prst="rect">
            <a:avLst/>
          </a:prstGeom>
        </p:spPr>
      </p:pic>
    </p:spTree>
    <p:extLst>
      <p:ext uri="{BB962C8B-B14F-4D97-AF65-F5344CB8AC3E}">
        <p14:creationId xmlns:p14="http://schemas.microsoft.com/office/powerpoint/2010/main" val="4250214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Score calculation for Content based recommendation system</a:t>
            </a:r>
            <a:endParaRPr lang="en-US" sz="3600" dirty="0">
              <a:latin typeface="+mn-lt"/>
            </a:endParaRPr>
          </a:p>
        </p:txBody>
      </p:sp>
      <mc:AlternateContent xmlns:mc="http://schemas.openxmlformats.org/markup-compatibility/2006" xmlns:a14="http://schemas.microsoft.com/office/drawing/2010/main">
        <mc:Choice Requires="a14">
          <p:sp>
            <p:nvSpPr>
              <p:cNvPr id="3" name="TextBox 2"/>
              <p:cNvSpPr txBox="1"/>
              <p:nvPr/>
            </p:nvSpPr>
            <p:spPr>
              <a:xfrm>
                <a:off x="285750" y="1095375"/>
                <a:ext cx="7677150" cy="2591800"/>
              </a:xfrm>
              <a:prstGeom prst="rect">
                <a:avLst/>
              </a:prstGeom>
              <a:noFill/>
            </p:spPr>
            <p:txBody>
              <a:bodyPr wrap="square" rtlCol="0">
                <a:spAutoFit/>
              </a:bodyPr>
              <a:lstStyle/>
              <a:p>
                <a:r>
                  <a:rPr lang="en-US" sz="1400" b="1" dirty="0" smtClean="0"/>
                  <a:t>Term Frequency (TF):</a:t>
                </a:r>
                <a:r>
                  <a:rPr lang="en-US" sz="1400" dirty="0"/>
                  <a:t> TF is simply the frequency of a word in a </a:t>
                </a:r>
                <a:r>
                  <a:rPr lang="en-US" sz="1400" dirty="0" smtClean="0"/>
                  <a:t>document</a:t>
                </a:r>
                <a:r>
                  <a:rPr lang="en-US" sz="1400" dirty="0"/>
                  <a:t>. </a:t>
                </a:r>
                <a:endParaRPr lang="en-US" sz="1400" dirty="0" smtClean="0"/>
              </a:p>
              <a:p>
                <a:endParaRPr lang="en-US" sz="1400" dirty="0" smtClean="0"/>
              </a:p>
              <a:p>
                <a:r>
                  <a:rPr lang="en-US" sz="1400" b="1" dirty="0" smtClean="0"/>
                  <a:t>Inverse </a:t>
                </a:r>
                <a:r>
                  <a:rPr lang="en-US" sz="1400" b="1" dirty="0"/>
                  <a:t>Document Frequency (IDF):</a:t>
                </a:r>
                <a:r>
                  <a:rPr lang="en-US" sz="1400" dirty="0"/>
                  <a:t> IDF is the inverse of the document frequency among the whole corpus of documents. </a:t>
                </a:r>
                <a:r>
                  <a:rPr lang="en-US" sz="1400" dirty="0" smtClean="0"/>
                  <a:t>TF-IDF </a:t>
                </a:r>
                <a:r>
                  <a:rPr lang="en-US" sz="1400" dirty="0"/>
                  <a:t>weighting negates the effect of high frequency words in determining the importance of an item (document). </a:t>
                </a:r>
                <a:endParaRPr lang="en-US" sz="1400" dirty="0" smtClean="0"/>
              </a:p>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𝑡𝑓𝑖𝑑𝑓</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𝑡𝑓</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d>
                        <m:dPr>
                          <m:ctrlPr>
                            <a:rPr lang="en-US" sz="1400" b="0" i="1" smtClean="0">
                              <a:latin typeface="Cambria Math" panose="02040503050406030204" pitchFamily="18" charset="0"/>
                              <a:ea typeface="Cambria Math" panose="02040503050406030204" pitchFamily="18" charset="0"/>
                            </a:rPr>
                          </m:ctrlPr>
                        </m:dPr>
                        <m:e>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𝑁</m:t>
                              </m:r>
                            </m:num>
                            <m:den>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𝑑𝑓</m:t>
                                  </m:r>
                                </m:e>
                                <m:sub>
                                  <m:r>
                                    <a:rPr lang="en-US" sz="1400" b="0" i="1" smtClean="0">
                                      <a:latin typeface="Cambria Math" panose="02040503050406030204" pitchFamily="18" charset="0"/>
                                      <a:ea typeface="Cambria Math" panose="02040503050406030204" pitchFamily="18" charset="0"/>
                                    </a:rPr>
                                    <m:t>𝑖</m:t>
                                  </m:r>
                                </m:sub>
                              </m:sSub>
                            </m:den>
                          </m:f>
                        </m:e>
                      </m:d>
                    </m:oMath>
                  </m:oMathPara>
                </a14:m>
                <a:endParaRPr lang="en-US" sz="1400" dirty="0"/>
              </a:p>
              <a:p>
                <a:r>
                  <a:rPr lang="en-US" sz="1200" dirty="0"/>
                  <a:t> </a:t>
                </a:r>
                <a:r>
                  <a:rPr lang="en-US" sz="1200" dirty="0" smtClean="0"/>
                  <a:t>Where</a:t>
                </a:r>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𝑡𝑓</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r>
                      <a:rPr lang="en-US" sz="1200" b="0" i="1" smtClean="0">
                        <a:latin typeface="Cambria Math" panose="02040503050406030204" pitchFamily="18" charset="0"/>
                      </a:rPr>
                      <m:t> </m:t>
                    </m:r>
                  </m:oMath>
                </a14:m>
                <a:r>
                  <a:rPr lang="en-US" sz="1200" dirty="0" smtClean="0"/>
                  <a:t>= </a:t>
                </a:r>
                <a:r>
                  <a:rPr lang="en-US" sz="1200" dirty="0"/>
                  <a:t>Total number of occurrences of i in </a:t>
                </a:r>
                <a:r>
                  <a:rPr lang="en-US" sz="1200" dirty="0" smtClean="0"/>
                  <a:t>j</a:t>
                </a:r>
              </a:p>
              <a:p>
                <a:r>
                  <a:rPr lang="en-US" sz="1200" dirty="0"/>
                  <a:t>	</a:t>
                </a:r>
                <a:r>
                  <a:rPr lang="en-US" sz="1200" dirty="0" smtClean="0"/>
                  <a:t>   </a:t>
                </a:r>
                <a:r>
                  <a:rPr lang="en-US" sz="1200" dirty="0"/>
                  <a:t>N = Number of documents   </a:t>
                </a:r>
                <a:endParaRPr lang="en-US" sz="1200" dirty="0" smtClean="0"/>
              </a:p>
              <a:p>
                <a:r>
                  <a:rPr lang="en-US" sz="1200" dirty="0"/>
                  <a:t>	 </a:t>
                </a:r>
                <a:r>
                  <a:rPr lang="en-US" sz="1200" dirty="0" smtClean="0"/>
                  <a:t>  𝑑𝑓</a:t>
                </a:r>
                <a:r>
                  <a:rPr lang="en-US" sz="1200" baseline="-25000" dirty="0"/>
                  <a:t>i</a:t>
                </a:r>
                <a:r>
                  <a:rPr lang="en-US" sz="1200" baseline="-25000" dirty="0" smtClean="0"/>
                  <a:t> </a:t>
                </a:r>
                <a:r>
                  <a:rPr lang="en-US" sz="1200" dirty="0" smtClean="0"/>
                  <a:t>= </a:t>
                </a:r>
                <a:r>
                  <a:rPr lang="en-US" sz="1200" dirty="0"/>
                  <a:t>Total number of documents containing i </a:t>
                </a:r>
              </a:p>
              <a:p>
                <a:endParaRPr lang="en-US" sz="1200" dirty="0"/>
              </a:p>
              <a:p>
                <a:r>
                  <a:rPr lang="en-US" sz="120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285750" y="1095375"/>
                <a:ext cx="7677150" cy="2591800"/>
              </a:xfrm>
              <a:prstGeom prst="rect">
                <a:avLst/>
              </a:prstGeom>
              <a:blipFill>
                <a:blip r:embed="rId2"/>
                <a:stretch>
                  <a:fillRect l="-238" t="-471"/>
                </a:stretch>
              </a:blipFill>
            </p:spPr>
            <p:txBody>
              <a:bodyPr/>
              <a:lstStyle/>
              <a:p>
                <a:r>
                  <a:rPr lang="en-US">
                    <a:noFill/>
                  </a:rPr>
                  <a:t> </a:t>
                </a:r>
              </a:p>
            </p:txBody>
          </p:sp>
        </mc:Fallback>
      </mc:AlternateContent>
      <p:sp>
        <p:nvSpPr>
          <p:cNvPr id="4" name="TextBox 3"/>
          <p:cNvSpPr txBox="1"/>
          <p:nvPr/>
        </p:nvSpPr>
        <p:spPr>
          <a:xfrm>
            <a:off x="419100" y="3600450"/>
            <a:ext cx="8220075" cy="738664"/>
          </a:xfrm>
          <a:prstGeom prst="rect">
            <a:avLst/>
          </a:prstGeom>
          <a:noFill/>
        </p:spPr>
        <p:txBody>
          <a:bodyPr wrap="square" rtlCol="0">
            <a:spAutoFit/>
          </a:bodyPr>
          <a:lstStyle/>
          <a:p>
            <a:r>
              <a:rPr lang="en-US" sz="1400" dirty="0"/>
              <a:t>After calculating TF-IDF scores, to determine which items are closer to each other. </a:t>
            </a:r>
            <a:r>
              <a:rPr lang="en-US" sz="1400" dirty="0" smtClean="0"/>
              <a:t>Each </a:t>
            </a:r>
            <a:r>
              <a:rPr lang="en-US" sz="1400" dirty="0"/>
              <a:t>item is stored as a vector of its attributes (which are also vectors) in an n-dimensional space and the angles between the vectors are calculated to determine the similarity between the vectors. </a:t>
            </a:r>
          </a:p>
        </p:txBody>
      </p:sp>
    </p:spTree>
    <p:extLst>
      <p:ext uri="{BB962C8B-B14F-4D97-AF65-F5344CB8AC3E}">
        <p14:creationId xmlns:p14="http://schemas.microsoft.com/office/powerpoint/2010/main" val="298029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675" y="1428750"/>
            <a:ext cx="2140215" cy="923330"/>
          </a:xfrm>
          <a:prstGeom prst="rect">
            <a:avLst/>
          </a:prstGeom>
          <a:noFill/>
        </p:spPr>
        <p:txBody>
          <a:bodyPr wrap="square" rtlCol="0">
            <a:spAutoFit/>
          </a:bodyPr>
          <a:lstStyle/>
          <a:p>
            <a:pPr marL="285750" indent="-285750">
              <a:buFont typeface="Wingdings" panose="05000000000000000000" pitchFamily="2" charset="2"/>
              <a:buChar char="è"/>
            </a:pPr>
            <a:endParaRPr lang="en-US" dirty="0"/>
          </a:p>
          <a:p>
            <a:endParaRPr lang="en-US" dirty="0"/>
          </a:p>
          <a:p>
            <a:endParaRPr lang="en-US" dirty="0"/>
          </a:p>
        </p:txBody>
      </p:sp>
      <p:sp>
        <p:nvSpPr>
          <p:cNvPr id="4" name="Title 3"/>
          <p:cNvSpPr>
            <a:spLocks noGrp="1"/>
          </p:cNvSpPr>
          <p:nvPr>
            <p:ph type="title"/>
          </p:nvPr>
        </p:nvSpPr>
        <p:spPr>
          <a:xfrm>
            <a:off x="825237" y="0"/>
            <a:ext cx="7429499" cy="698643"/>
          </a:xfrm>
        </p:spPr>
        <p:txBody>
          <a:bodyPr>
            <a:normAutofit/>
          </a:bodyPr>
          <a:lstStyle/>
          <a:p>
            <a:pPr algn="ctr"/>
            <a:r>
              <a:rPr lang="en-US" sz="3600" b="1" dirty="0" smtClean="0"/>
              <a:t>Sentiment analysis</a:t>
            </a:r>
            <a:endParaRPr lang="en-US" sz="3600" b="1" dirty="0"/>
          </a:p>
        </p:txBody>
      </p:sp>
      <p:sp>
        <p:nvSpPr>
          <p:cNvPr id="5" name="TextBox 4"/>
          <p:cNvSpPr txBox="1"/>
          <p:nvPr/>
        </p:nvSpPr>
        <p:spPr>
          <a:xfrm>
            <a:off x="426288" y="1727180"/>
            <a:ext cx="8518358" cy="1477328"/>
          </a:xfrm>
          <a:prstGeom prst="rect">
            <a:avLst/>
          </a:prstGeom>
          <a:noFill/>
        </p:spPr>
        <p:txBody>
          <a:bodyPr wrap="square" rtlCol="0">
            <a:spAutoFit/>
          </a:bodyPr>
          <a:lstStyle/>
          <a:p>
            <a:pPr marL="285750" indent="-285750">
              <a:buFont typeface="Wingdings" panose="05000000000000000000" pitchFamily="2" charset="2"/>
              <a:buChar char="è"/>
            </a:pPr>
            <a:r>
              <a:rPr lang="en-US" b="1" dirty="0" smtClean="0"/>
              <a:t>What is sentiment analysis?</a:t>
            </a:r>
          </a:p>
          <a:p>
            <a:r>
              <a:rPr lang="en-US" b="1" dirty="0" smtClean="0"/>
              <a:t>           </a:t>
            </a:r>
            <a:r>
              <a:rPr lang="en-US" dirty="0" smtClean="0"/>
              <a:t>it is a process of computationally identifying and categorizing opinions from a piece  of text, and determine </a:t>
            </a:r>
            <a:r>
              <a:rPr lang="en-US" dirty="0" smtClean="0"/>
              <a:t>the </a:t>
            </a:r>
            <a:r>
              <a:rPr lang="en-US" dirty="0" smtClean="0"/>
              <a:t>writer’s attitude towards a particular topic or the product.</a:t>
            </a:r>
          </a:p>
          <a:p>
            <a:endParaRPr lang="en-US" dirty="0" smtClean="0"/>
          </a:p>
          <a:p>
            <a:endParaRPr lang="en-US" dirty="0"/>
          </a:p>
        </p:txBody>
      </p:sp>
    </p:spTree>
    <p:extLst>
      <p:ext uri="{BB962C8B-B14F-4D97-AF65-F5344CB8AC3E}">
        <p14:creationId xmlns:p14="http://schemas.microsoft.com/office/powerpoint/2010/main" val="3926966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Score calculation for Content based recommendation system</a:t>
            </a:r>
            <a:endParaRPr lang="en-US" sz="3600" dirty="0">
              <a:latin typeface="+mn-lt"/>
            </a:endParaRPr>
          </a:p>
        </p:txBody>
      </p:sp>
      <p:sp>
        <p:nvSpPr>
          <p:cNvPr id="3" name="TextBox 2"/>
          <p:cNvSpPr txBox="1"/>
          <p:nvPr/>
        </p:nvSpPr>
        <p:spPr>
          <a:xfrm>
            <a:off x="510095" y="1463545"/>
            <a:ext cx="8191500" cy="738664"/>
          </a:xfrm>
          <a:prstGeom prst="rect">
            <a:avLst/>
          </a:prstGeom>
          <a:noFill/>
        </p:spPr>
        <p:txBody>
          <a:bodyPr wrap="square" rtlCol="0">
            <a:spAutoFit/>
          </a:bodyPr>
          <a:lstStyle/>
          <a:p>
            <a:r>
              <a:rPr lang="en-US" sz="1400" dirty="0" smtClean="0"/>
              <a:t>The cosine similarity value between movies will be calculated using the cosine similarity formula. </a:t>
            </a:r>
            <a:r>
              <a:rPr lang="en-US" sz="1400" dirty="0"/>
              <a:t>The ultimate reason behind using cosine is that the value of cosine will increase with decreasing value of the angle between which signifies more similarity</a:t>
            </a:r>
            <a:r>
              <a:rPr lang="en-US" sz="1400" dirty="0" smtClean="0"/>
              <a:t>. </a:t>
            </a:r>
            <a:endParaRPr lang="en-US" sz="1400" dirty="0"/>
          </a:p>
        </p:txBody>
      </p:sp>
      <mc:AlternateContent xmlns:mc="http://schemas.openxmlformats.org/markup-compatibility/2006">
        <mc:Choice xmlns:a14="http://schemas.microsoft.com/office/drawing/2010/main" Requires="a14">
          <p:sp>
            <p:nvSpPr>
              <p:cNvPr id="6" name="TextBox 5"/>
              <p:cNvSpPr txBox="1"/>
              <p:nvPr/>
            </p:nvSpPr>
            <p:spPr>
              <a:xfrm>
                <a:off x="1442328" y="2789454"/>
                <a:ext cx="6011694" cy="663515"/>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𝐶𝑜𝑠𝑖𝑛𝑒</m:t>
                    </m:r>
                    <m:r>
                      <a:rPr lang="en-US" b="0" i="1" smtClean="0">
                        <a:latin typeface="Cambria Math" panose="02040503050406030204" pitchFamily="18" charset="0"/>
                      </a:rPr>
                      <m:t> </m:t>
                    </m:r>
                    <m:r>
                      <a:rPr lang="en-US" b="0" i="1" smtClean="0">
                        <a:latin typeface="Cambria Math" panose="02040503050406030204" pitchFamily="18" charset="0"/>
                      </a:rPr>
                      <m:t>𝑆𝑖𝑚𝑖𝑙𝑎𝑟𝑖𝑡𝑦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num>
                      <m:den>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e>
                        </m:nary>
                      </m:num>
                      <m:den>
                        <m:rad>
                          <m:radPr>
                            <m:degHide m:val="on"/>
                            <m:ctrlPr>
                              <a:rPr lang="en-US" b="0" i="1" smtClean="0">
                                <a:latin typeface="Cambria Math" panose="02040503050406030204" pitchFamily="18" charset="0"/>
                              </a:rPr>
                            </m:ctrlPr>
                          </m:radPr>
                          <m:deg/>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e>
                                  <m:sup>
                                    <m:r>
                                      <a:rPr lang="en-US" b="0" i="1" smtClean="0">
                                        <a:latin typeface="Cambria Math" panose="02040503050406030204" pitchFamily="18" charset="0"/>
                                      </a:rPr>
                                      <m:t>2</m:t>
                                    </m:r>
                                  </m:sup>
                                </m:sSup>
                              </m:e>
                            </m:nary>
                          </m:e>
                        </m:rad>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m:t>
                                        </m:r>
                                      </m:sub>
                                    </m:sSub>
                                  </m:e>
                                  <m:sup>
                                    <m:r>
                                      <a:rPr lang="en-US" i="1">
                                        <a:latin typeface="Cambria Math" panose="02040503050406030204" pitchFamily="18" charset="0"/>
                                      </a:rPr>
                                      <m:t>2</m:t>
                                    </m:r>
                                  </m:sup>
                                </m:sSup>
                              </m:e>
                            </m:nary>
                          </m:e>
                        </m:rad>
                      </m:den>
                    </m:f>
                  </m:oMath>
                </a14:m>
                <a:r>
                  <a:rPr lang="en-US" dirty="0" smtClean="0"/>
                  <a:t> </a:t>
                </a:r>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442328" y="2789454"/>
                <a:ext cx="6011694" cy="6635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997743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685799"/>
          </a:xfrm>
          <a:prstGeom prst="rect">
            <a:avLst/>
          </a:prstGeom>
        </p:spPr>
        <p:txBody>
          <a:bodyPr>
            <a:normAutofit fontScale="675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Score calculation for Content based recommendation system</a:t>
            </a:r>
            <a:endParaRPr lang="en-US" sz="3600" dirty="0">
              <a:latin typeface="+mn-lt"/>
            </a:endParaRPr>
          </a:p>
        </p:txBody>
      </p:sp>
      <p:sp>
        <p:nvSpPr>
          <p:cNvPr id="3" name="TextBox 2"/>
          <p:cNvSpPr txBox="1"/>
          <p:nvPr/>
        </p:nvSpPr>
        <p:spPr>
          <a:xfrm>
            <a:off x="161925" y="883682"/>
            <a:ext cx="1209675" cy="369332"/>
          </a:xfrm>
          <a:prstGeom prst="rect">
            <a:avLst/>
          </a:prstGeom>
          <a:noFill/>
        </p:spPr>
        <p:txBody>
          <a:bodyPr wrap="square" rtlCol="0">
            <a:spAutoFit/>
          </a:bodyPr>
          <a:lstStyle/>
          <a:p>
            <a:r>
              <a:rPr lang="en-US" dirty="0" smtClean="0"/>
              <a:t>Example: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86" y="883682"/>
            <a:ext cx="1655714" cy="285987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08" y="1476375"/>
            <a:ext cx="5309666" cy="1352549"/>
          </a:xfrm>
          <a:prstGeom prst="rect">
            <a:avLst/>
          </a:prstGeom>
        </p:spPr>
      </p:pic>
      <p:sp>
        <p:nvSpPr>
          <p:cNvPr id="7" name="TextBox 6"/>
          <p:cNvSpPr txBox="1"/>
          <p:nvPr/>
        </p:nvSpPr>
        <p:spPr>
          <a:xfrm>
            <a:off x="1771650" y="4038600"/>
            <a:ext cx="6076950" cy="584775"/>
          </a:xfrm>
          <a:prstGeom prst="rect">
            <a:avLst/>
          </a:prstGeom>
          <a:noFill/>
        </p:spPr>
        <p:txBody>
          <a:bodyPr wrap="square" rtlCol="0">
            <a:spAutoFit/>
          </a:bodyPr>
          <a:lstStyle/>
          <a:p>
            <a:r>
              <a:rPr lang="en-US" sz="1600" dirty="0" smtClean="0"/>
              <a:t>Fig: For 5 movies over 16 categories similarity between them using cosine distance</a:t>
            </a:r>
            <a:endParaRPr lang="en-US" sz="1600" dirty="0"/>
          </a:p>
        </p:txBody>
      </p:sp>
    </p:spTree>
    <p:extLst>
      <p:ext uri="{BB962C8B-B14F-4D97-AF65-F5344CB8AC3E}">
        <p14:creationId xmlns:p14="http://schemas.microsoft.com/office/powerpoint/2010/main" val="19100085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Rating calculation from twitter using sentiment analysis model and fusion of scores to get final list</a:t>
            </a:r>
            <a:endParaRPr lang="en-US" sz="3600"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084" y="1152525"/>
            <a:ext cx="3495828" cy="2643187"/>
          </a:xfrm>
          <a:prstGeom prst="rect">
            <a:avLst/>
          </a:prstGeom>
        </p:spPr>
      </p:pic>
      <p:sp>
        <p:nvSpPr>
          <p:cNvPr id="4" name="TextBox 3"/>
          <p:cNvSpPr txBox="1"/>
          <p:nvPr/>
        </p:nvSpPr>
        <p:spPr>
          <a:xfrm>
            <a:off x="6196012" y="3905250"/>
            <a:ext cx="2628900" cy="523220"/>
          </a:xfrm>
          <a:prstGeom prst="rect">
            <a:avLst/>
          </a:prstGeom>
          <a:noFill/>
        </p:spPr>
        <p:txBody>
          <a:bodyPr wrap="square" rtlCol="0">
            <a:spAutoFit/>
          </a:bodyPr>
          <a:lstStyle/>
          <a:p>
            <a:pPr algn="ctr"/>
            <a:r>
              <a:rPr lang="en-US" sz="1400" dirty="0" smtClean="0"/>
              <a:t>Fig(15) : Analyzing twitter to get rating of movie</a:t>
            </a:r>
            <a:endParaRPr lang="en-US" sz="1400" dirty="0"/>
          </a:p>
        </p:txBody>
      </p:sp>
      <p:sp>
        <p:nvSpPr>
          <p:cNvPr id="5" name="TextBox 4"/>
          <p:cNvSpPr txBox="1"/>
          <p:nvPr/>
        </p:nvSpPr>
        <p:spPr>
          <a:xfrm>
            <a:off x="238125" y="1097851"/>
            <a:ext cx="4333875" cy="1169551"/>
          </a:xfrm>
          <a:prstGeom prst="rect">
            <a:avLst/>
          </a:prstGeom>
          <a:noFill/>
        </p:spPr>
        <p:txBody>
          <a:bodyPr wrap="square" rtlCol="0">
            <a:spAutoFit/>
          </a:bodyPr>
          <a:lstStyle/>
          <a:p>
            <a:pPr marL="342900" indent="-342900">
              <a:buAutoNum type="arabicPeriod"/>
            </a:pPr>
            <a:r>
              <a:rPr lang="en-US" sz="1400" dirty="0" smtClean="0"/>
              <a:t>Collect tweets from twitter</a:t>
            </a:r>
          </a:p>
          <a:p>
            <a:pPr marL="342900" indent="-342900">
              <a:buAutoNum type="arabicPeriod"/>
            </a:pPr>
            <a:r>
              <a:rPr lang="en-US" sz="1400" dirty="0" smtClean="0"/>
              <a:t>Clean tweets by removing:</a:t>
            </a:r>
          </a:p>
          <a:p>
            <a:pPr lvl="1"/>
            <a:r>
              <a:rPr lang="en-US" sz="1400" dirty="0" smtClean="0"/>
              <a:t>a) URLs</a:t>
            </a:r>
          </a:p>
          <a:p>
            <a:pPr lvl="1"/>
            <a:r>
              <a:rPr lang="en-US" sz="1400" dirty="0" smtClean="0"/>
              <a:t>b) </a:t>
            </a:r>
            <a:r>
              <a:rPr lang="en-US" sz="1400" dirty="0" err="1" smtClean="0"/>
              <a:t>Emojis</a:t>
            </a:r>
            <a:endParaRPr lang="en-US" sz="1400" dirty="0" smtClean="0"/>
          </a:p>
          <a:p>
            <a:pPr lvl="1"/>
            <a:r>
              <a:rPr lang="en-US" sz="1400" dirty="0" smtClean="0"/>
              <a:t>c) Extra spaces and tabs</a:t>
            </a:r>
            <a:endParaRPr lang="en-US" sz="1400" dirty="0"/>
          </a:p>
        </p:txBody>
      </p:sp>
      <p:sp>
        <p:nvSpPr>
          <p:cNvPr id="6" name="TextBox 5"/>
          <p:cNvSpPr txBox="1"/>
          <p:nvPr/>
        </p:nvSpPr>
        <p:spPr>
          <a:xfrm>
            <a:off x="238125" y="2322076"/>
            <a:ext cx="4924425" cy="954107"/>
          </a:xfrm>
          <a:prstGeom prst="rect">
            <a:avLst/>
          </a:prstGeom>
          <a:noFill/>
        </p:spPr>
        <p:txBody>
          <a:bodyPr wrap="square" rtlCol="0">
            <a:spAutoFit/>
          </a:bodyPr>
          <a:lstStyle/>
          <a:p>
            <a:r>
              <a:rPr lang="en-US" sz="1400" dirty="0" smtClean="0"/>
              <a:t>3.      Remove duplicate tweets and tweets having short length</a:t>
            </a:r>
          </a:p>
          <a:p>
            <a:r>
              <a:rPr lang="en-US" sz="1400" dirty="0" smtClean="0"/>
              <a:t>4.       From list of tweets generate the percentage of positive response(alternatively average of sentiment prediction score can also be used) and scale it up/down to fit the rating scale D.</a:t>
            </a:r>
            <a:endParaRPr lang="en-US" sz="1400" dirty="0"/>
          </a:p>
        </p:txBody>
      </p:sp>
      <mc:AlternateContent xmlns:mc="http://schemas.openxmlformats.org/markup-compatibility/2006" xmlns:a14="http://schemas.microsoft.com/office/drawing/2010/main">
        <mc:Choice Requires="a14">
          <p:sp>
            <p:nvSpPr>
              <p:cNvPr id="7" name="TextBox 6"/>
              <p:cNvSpPr txBox="1"/>
              <p:nvPr/>
            </p:nvSpPr>
            <p:spPr>
              <a:xfrm>
                <a:off x="264395" y="3276183"/>
                <a:ext cx="5553075" cy="1186863"/>
              </a:xfrm>
              <a:prstGeom prst="rect">
                <a:avLst/>
              </a:prstGeom>
              <a:noFill/>
            </p:spPr>
            <p:txBody>
              <a:bodyPr wrap="square" rtlCol="0">
                <a:spAutoFit/>
              </a:bodyPr>
              <a:lstStyle/>
              <a:p>
                <a:pPr marL="342900" indent="-342900">
                  <a:buAutoNum type="arabicPeriod" startAt="5"/>
                </a:pPr>
                <a:r>
                  <a:rPr lang="en-US" sz="1400" dirty="0" smtClean="0"/>
                  <a:t>For movie (i) and movie (j), the recommendation score is calculated as follows:</a:t>
                </a:r>
              </a:p>
              <a:p>
                <a:r>
                  <a:rPr lang="en-US" sz="1400" dirty="0"/>
                  <a:t>	</a:t>
                </a:r>
                <a:r>
                  <a:rPr lang="en-US" sz="1400" dirty="0" smtClean="0"/>
                  <a:t>	</a:t>
                </a:r>
                <a14:m>
                  <m:oMath xmlns:m="http://schemas.openxmlformats.org/officeDocument/2006/math">
                    <m:r>
                      <a:rPr lang="en-US" sz="1400" b="0" i="1" smtClean="0">
                        <a:latin typeface="Cambria Math" panose="02040503050406030204" pitchFamily="18" charset="0"/>
                      </a:rPr>
                      <m:t>𝐺</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e>
                    </m:d>
                    <m:r>
                      <a:rPr lang="en-US" sz="1400" b="0" i="1" smtClean="0">
                        <a:latin typeface="Cambria Math" panose="02040503050406030204" pitchFamily="18" charset="0"/>
                      </a:rPr>
                      <m:t>=</m:t>
                    </m:r>
                    <m:r>
                      <a:rPr lang="en-US" sz="1400" b="0" i="1" smtClean="0">
                        <a:latin typeface="Cambria Math" panose="02040503050406030204" pitchFamily="18" charset="0"/>
                      </a:rPr>
                      <m:t>𝐷</m:t>
                    </m:r>
                    <m:r>
                      <a:rPr lang="en-US" sz="1400" b="0" i="1" smtClean="0">
                        <a:latin typeface="Cambria Math" panose="02040503050406030204" pitchFamily="18" charset="0"/>
                      </a:rPr>
                      <m:t> −|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𝑟𝑎𝑡𝑖𝑛𝑔</m:t>
                        </m:r>
                      </m:e>
                      <m:sub>
                        <m:r>
                          <a:rPr lang="en-US" sz="1400" b="0" i="1" smtClean="0">
                            <a:latin typeface="Cambria Math" panose="02040503050406030204" pitchFamily="18" charset="0"/>
                          </a:rPr>
                          <m:t>𝑖</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𝑟𝑎𝑡𝑖𝑛𝑔</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oMath>
                </a14:m>
                <a:endParaRPr lang="en-US" sz="1400" dirty="0" smtClean="0"/>
              </a:p>
              <a:p>
                <a:r>
                  <a:rPr lang="en-US" sz="1400" dirty="0" smtClean="0"/>
                  <a:t>Where D = rating scale maximum value.</a:t>
                </a:r>
              </a:p>
              <a:p>
                <a:r>
                  <a:rPr lang="en-US" sz="1400" dirty="0" smtClean="0"/>
                  <a:t>6.       Movies with highest G score are selected for recommendation</a:t>
                </a:r>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264395" y="3276183"/>
                <a:ext cx="5553075" cy="1186863"/>
              </a:xfrm>
              <a:prstGeom prst="rect">
                <a:avLst/>
              </a:prstGeom>
              <a:blipFill>
                <a:blip r:embed="rId3"/>
                <a:stretch>
                  <a:fillRect l="-329" t="-1538" b="-4615"/>
                </a:stretch>
              </a:blipFill>
            </p:spPr>
            <p:txBody>
              <a:bodyPr/>
              <a:lstStyle/>
              <a:p>
                <a:r>
                  <a:rPr lang="en-US">
                    <a:noFill/>
                  </a:rPr>
                  <a:t> </a:t>
                </a:r>
              </a:p>
            </p:txBody>
          </p:sp>
        </mc:Fallback>
      </mc:AlternateContent>
    </p:spTree>
    <p:extLst>
      <p:ext uri="{BB962C8B-B14F-4D97-AF65-F5344CB8AC3E}">
        <p14:creationId xmlns:p14="http://schemas.microsoft.com/office/powerpoint/2010/main" val="4027953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975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Introduction to android </a:t>
            </a:r>
            <a:endParaRPr lang="en-US" sz="3600" dirty="0">
              <a:latin typeface="+mn-lt"/>
            </a:endParaRPr>
          </a:p>
        </p:txBody>
      </p:sp>
      <p:sp>
        <p:nvSpPr>
          <p:cNvPr id="7" name="TextBox 6"/>
          <p:cNvSpPr txBox="1"/>
          <p:nvPr/>
        </p:nvSpPr>
        <p:spPr>
          <a:xfrm>
            <a:off x="161925" y="962526"/>
            <a:ext cx="4806417" cy="3847207"/>
          </a:xfrm>
          <a:prstGeom prst="rect">
            <a:avLst/>
          </a:prstGeom>
          <a:noFill/>
        </p:spPr>
        <p:txBody>
          <a:bodyPr wrap="square" rtlCol="0">
            <a:spAutoFit/>
          </a:bodyPr>
          <a:lstStyle/>
          <a:p>
            <a:r>
              <a:rPr lang="en-US" sz="1600" dirty="0"/>
              <a:t>Android is an open source, Linux-based software stack created for a wide array of devices and form </a:t>
            </a:r>
            <a:r>
              <a:rPr lang="en-US" sz="1600" dirty="0" smtClean="0"/>
              <a:t>factors.</a:t>
            </a:r>
          </a:p>
          <a:p>
            <a:endParaRPr lang="en-US" sz="1600" dirty="0"/>
          </a:p>
          <a:p>
            <a:r>
              <a:rPr lang="en-US" sz="1600" dirty="0" smtClean="0"/>
              <a:t>Each </a:t>
            </a:r>
            <a:r>
              <a:rPr lang="en-US" sz="1600" dirty="0"/>
              <a:t>app runs in its own process and with its own instance of the Android Runtime (ART). ART is written to run multiple virtual machines on low-memory </a:t>
            </a:r>
            <a:r>
              <a:rPr lang="en-US" sz="1600" dirty="0" smtClean="0"/>
              <a:t>devices.</a:t>
            </a:r>
          </a:p>
          <a:p>
            <a:endParaRPr lang="en-US" sz="1600" dirty="0"/>
          </a:p>
          <a:p>
            <a:r>
              <a:rPr lang="en-US" sz="1600" dirty="0"/>
              <a:t>The entire feature-set of the Android OS is available to you through APIs written in the Java </a:t>
            </a:r>
            <a:r>
              <a:rPr lang="en-US" sz="1600" dirty="0" smtClean="0"/>
              <a:t>and </a:t>
            </a:r>
            <a:r>
              <a:rPr lang="en-US" sz="1600" dirty="0" err="1" smtClean="0"/>
              <a:t>Kotlin</a:t>
            </a:r>
            <a:r>
              <a:rPr lang="en-US" sz="1600" dirty="0" smtClean="0"/>
              <a:t> language</a:t>
            </a:r>
            <a:r>
              <a:rPr lang="en-US" sz="1600" dirty="0"/>
              <a:t>. These APIs form the building blocks you need to create Android apps by simplifying the reuse of core, modular system components and services</a:t>
            </a:r>
            <a:endParaRPr lang="en-US" sz="1600" dirty="0" smtClean="0"/>
          </a:p>
          <a:p>
            <a:endParaRPr lang="en-US" dirty="0"/>
          </a:p>
          <a:p>
            <a:endParaRPr lang="en-US" dirty="0"/>
          </a:p>
        </p:txBody>
      </p:sp>
      <p:sp>
        <p:nvSpPr>
          <p:cNvPr id="9" name="TextBox 8"/>
          <p:cNvSpPr txBox="1"/>
          <p:nvPr/>
        </p:nvSpPr>
        <p:spPr>
          <a:xfrm>
            <a:off x="5945617" y="4695823"/>
            <a:ext cx="3104148" cy="307777"/>
          </a:xfrm>
          <a:prstGeom prst="rect">
            <a:avLst/>
          </a:prstGeom>
          <a:noFill/>
        </p:spPr>
        <p:txBody>
          <a:bodyPr wrap="square" rtlCol="0">
            <a:spAutoFit/>
          </a:bodyPr>
          <a:lstStyle/>
          <a:p>
            <a:r>
              <a:rPr lang="en-US" sz="1400" dirty="0" smtClean="0"/>
              <a:t>Fig(16) : Android software stack</a:t>
            </a:r>
            <a:endParaRPr lang="en-US" sz="1400" dirty="0"/>
          </a:p>
        </p:txBody>
      </p:sp>
      <p:pic>
        <p:nvPicPr>
          <p:cNvPr id="3" name="Picture 2"/>
          <p:cNvPicPr>
            <a:picLocks noChangeAspect="1"/>
          </p:cNvPicPr>
          <p:nvPr/>
        </p:nvPicPr>
        <p:blipFill>
          <a:blip r:embed="rId2"/>
          <a:stretch>
            <a:fillRect/>
          </a:stretch>
        </p:blipFill>
        <p:spPr>
          <a:xfrm>
            <a:off x="4968342" y="737935"/>
            <a:ext cx="4076700" cy="3914775"/>
          </a:xfrm>
          <a:prstGeom prst="rect">
            <a:avLst/>
          </a:prstGeom>
        </p:spPr>
      </p:pic>
    </p:spTree>
    <p:extLst>
      <p:ext uri="{BB962C8B-B14F-4D97-AF65-F5344CB8AC3E}">
        <p14:creationId xmlns:p14="http://schemas.microsoft.com/office/powerpoint/2010/main" val="18106533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9144000" cy="761999"/>
          </a:xfrm>
          <a:prstGeom prst="rect">
            <a:avLst/>
          </a:prstGeom>
        </p:spPr>
        <p:txBody>
          <a:bodyPr>
            <a:normAutofit fontScale="975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Activity in android</a:t>
            </a:r>
            <a:endParaRPr lang="en-US" sz="3600" dirty="0">
              <a:latin typeface="+mn-lt"/>
            </a:endParaRPr>
          </a:p>
        </p:txBody>
      </p:sp>
      <p:sp>
        <p:nvSpPr>
          <p:cNvPr id="7" name="TextBox 6"/>
          <p:cNvSpPr txBox="1"/>
          <p:nvPr/>
        </p:nvSpPr>
        <p:spPr>
          <a:xfrm>
            <a:off x="0" y="761999"/>
            <a:ext cx="5038725" cy="954107"/>
          </a:xfrm>
          <a:prstGeom prst="rect">
            <a:avLst/>
          </a:prstGeom>
          <a:noFill/>
        </p:spPr>
        <p:txBody>
          <a:bodyPr wrap="square" rtlCol="0">
            <a:spAutoFit/>
          </a:bodyPr>
          <a:lstStyle/>
          <a:p>
            <a:r>
              <a:rPr lang="en-US" sz="1400" dirty="0"/>
              <a:t>An activity provides the window in which the app draws its UI. This window typically fills the screen, but may be smaller than the screen and float on top of other windows. Generally, one activity implements one screen in an app. </a:t>
            </a:r>
            <a:endParaRPr lang="en-US" sz="1400"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475" y="761999"/>
            <a:ext cx="3533775" cy="3152775"/>
          </a:xfrm>
          <a:prstGeom prst="rect">
            <a:avLst/>
          </a:prstGeom>
        </p:spPr>
      </p:pic>
      <p:sp>
        <p:nvSpPr>
          <p:cNvPr id="9" name="TextBox 8"/>
          <p:cNvSpPr txBox="1"/>
          <p:nvPr/>
        </p:nvSpPr>
        <p:spPr>
          <a:xfrm>
            <a:off x="0" y="1804986"/>
            <a:ext cx="5114925" cy="2462213"/>
          </a:xfrm>
          <a:prstGeom prst="rect">
            <a:avLst/>
          </a:prstGeom>
          <a:noFill/>
        </p:spPr>
        <p:txBody>
          <a:bodyPr wrap="square" rtlCol="0">
            <a:spAutoFit/>
          </a:bodyPr>
          <a:lstStyle/>
          <a:p>
            <a:r>
              <a:rPr lang="en-US" sz="1400" b="1" dirty="0" err="1" smtClean="0"/>
              <a:t>Gradle</a:t>
            </a:r>
            <a:r>
              <a:rPr lang="en-US" sz="1400" b="1" dirty="0" smtClean="0"/>
              <a:t> Build:</a:t>
            </a:r>
            <a:r>
              <a:rPr lang="en-US" sz="1400" dirty="0" smtClean="0"/>
              <a:t> Adds other </a:t>
            </a:r>
            <a:r>
              <a:rPr lang="en-US" sz="1400" dirty="0"/>
              <a:t>library modules to your build as dependencies. The dependencies can be located on your machine or in a remote </a:t>
            </a:r>
            <a:r>
              <a:rPr lang="en-US" sz="1400" dirty="0" smtClean="0"/>
              <a:t>repository.</a:t>
            </a:r>
          </a:p>
          <a:p>
            <a:endParaRPr lang="en-US" sz="1400" dirty="0"/>
          </a:p>
          <a:p>
            <a:r>
              <a:rPr lang="en-US" sz="1400" b="1" dirty="0" smtClean="0"/>
              <a:t>Android Manifest: </a:t>
            </a:r>
            <a:r>
              <a:rPr lang="en-US" sz="1400" dirty="0"/>
              <a:t>The manifest file describes essential information about your app to the Android build tools, the Android operating system, and Google Play</a:t>
            </a:r>
            <a:r>
              <a:rPr lang="en-US" sz="1400" dirty="0" smtClean="0"/>
              <a:t>. (Example: Permissions, activity labels and order)</a:t>
            </a:r>
          </a:p>
          <a:p>
            <a:endParaRPr lang="en-US" sz="1400" b="1" dirty="0"/>
          </a:p>
          <a:p>
            <a:r>
              <a:rPr lang="en-US" sz="1400" b="1" dirty="0" smtClean="0"/>
              <a:t>Layout Files</a:t>
            </a:r>
            <a:r>
              <a:rPr lang="en-US" sz="1400" b="1" dirty="0"/>
              <a:t>: </a:t>
            </a:r>
            <a:r>
              <a:rPr lang="en-US" sz="1400" dirty="0"/>
              <a:t>A layout defines the structure for a user interface in your app, such as in an activity</a:t>
            </a:r>
            <a:r>
              <a:rPr lang="en-US" sz="1200" dirty="0"/>
              <a:t>. </a:t>
            </a:r>
            <a:endParaRPr lang="en-US" sz="1200" dirty="0" smtClean="0"/>
          </a:p>
        </p:txBody>
      </p:sp>
      <p:sp>
        <p:nvSpPr>
          <p:cNvPr id="11" name="TextBox 10"/>
          <p:cNvSpPr txBox="1"/>
          <p:nvPr/>
        </p:nvSpPr>
        <p:spPr>
          <a:xfrm>
            <a:off x="0" y="4356079"/>
            <a:ext cx="5314950" cy="800219"/>
          </a:xfrm>
          <a:prstGeom prst="rect">
            <a:avLst/>
          </a:prstGeom>
          <a:noFill/>
        </p:spPr>
        <p:txBody>
          <a:bodyPr wrap="square" rtlCol="0">
            <a:spAutoFit/>
          </a:bodyPr>
          <a:lstStyle/>
          <a:p>
            <a:r>
              <a:rPr lang="en-US" sz="1400" b="1" dirty="0"/>
              <a:t>Java  Code: </a:t>
            </a:r>
            <a:r>
              <a:rPr lang="en-US" sz="1400" dirty="0"/>
              <a:t>Each layout needs to be initialized using Java code </a:t>
            </a:r>
            <a:r>
              <a:rPr lang="en-US" sz="1400" dirty="0" smtClean="0"/>
              <a:t>which is written as separate class for each activity </a:t>
            </a:r>
            <a:endParaRPr lang="en-US" sz="1400" b="1" dirty="0"/>
          </a:p>
          <a:p>
            <a:endParaRPr lang="en-US" dirty="0"/>
          </a:p>
        </p:txBody>
      </p:sp>
      <p:sp>
        <p:nvSpPr>
          <p:cNvPr id="12" name="TextBox 11"/>
          <p:cNvSpPr txBox="1"/>
          <p:nvPr/>
        </p:nvSpPr>
        <p:spPr>
          <a:xfrm>
            <a:off x="6257925" y="4257673"/>
            <a:ext cx="2600325" cy="307777"/>
          </a:xfrm>
          <a:prstGeom prst="rect">
            <a:avLst/>
          </a:prstGeom>
          <a:noFill/>
        </p:spPr>
        <p:txBody>
          <a:bodyPr wrap="square" rtlCol="0">
            <a:spAutoFit/>
          </a:bodyPr>
          <a:lstStyle/>
          <a:p>
            <a:r>
              <a:rPr lang="en-US" sz="1400" dirty="0" smtClean="0"/>
              <a:t>Fig(17) : Activity Overview </a:t>
            </a:r>
            <a:endParaRPr lang="en-US" sz="1400" dirty="0"/>
          </a:p>
        </p:txBody>
      </p:sp>
    </p:spTree>
    <p:extLst>
      <p:ext uri="{BB962C8B-B14F-4D97-AF65-F5344CB8AC3E}">
        <p14:creationId xmlns:p14="http://schemas.microsoft.com/office/powerpoint/2010/main" val="31921392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0975" y="123826"/>
            <a:ext cx="8887840" cy="571500"/>
          </a:xfrm>
          <a:prstGeom prst="rect">
            <a:avLst/>
          </a:prstGeom>
        </p:spPr>
        <p:txBody>
          <a:bodyPr>
            <a:normAutofit fontScale="82500" lnSpcReduction="1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Introduction to Google Cloud Platform (GCP)</a:t>
            </a:r>
            <a:endParaRPr lang="en-US" sz="3600" dirty="0">
              <a:latin typeface="+mn-lt"/>
            </a:endParaRPr>
          </a:p>
        </p:txBody>
      </p:sp>
      <p:pic>
        <p:nvPicPr>
          <p:cNvPr id="6" name="Picture 5"/>
          <p:cNvPicPr>
            <a:picLocks noChangeAspect="1"/>
          </p:cNvPicPr>
          <p:nvPr/>
        </p:nvPicPr>
        <p:blipFill>
          <a:blip r:embed="rId2"/>
          <a:stretch>
            <a:fillRect/>
          </a:stretch>
        </p:blipFill>
        <p:spPr>
          <a:xfrm>
            <a:off x="5930328" y="890620"/>
            <a:ext cx="3138487" cy="3095592"/>
          </a:xfrm>
          <a:prstGeom prst="rect">
            <a:avLst/>
          </a:prstGeom>
        </p:spPr>
      </p:pic>
      <p:sp>
        <p:nvSpPr>
          <p:cNvPr id="7" name="TextBox 6"/>
          <p:cNvSpPr txBox="1"/>
          <p:nvPr/>
        </p:nvSpPr>
        <p:spPr>
          <a:xfrm>
            <a:off x="104775" y="890620"/>
            <a:ext cx="5657850" cy="954107"/>
          </a:xfrm>
          <a:prstGeom prst="rect">
            <a:avLst/>
          </a:prstGeom>
          <a:noFill/>
        </p:spPr>
        <p:txBody>
          <a:bodyPr wrap="square" rtlCol="0">
            <a:spAutoFit/>
          </a:bodyPr>
          <a:lstStyle/>
          <a:p>
            <a:r>
              <a:rPr lang="en-US" sz="1400" dirty="0"/>
              <a:t>GCP consists of a set of physical assets, such as computers and hard disk drives, and virtual resources, such as virtual machines (VMs), that are contained in Google's data centers around the globe. Each data center location is in a global </a:t>
            </a:r>
            <a:r>
              <a:rPr lang="en-US" sz="1400" i="1" dirty="0"/>
              <a:t>region</a:t>
            </a:r>
            <a:r>
              <a:rPr lang="en-US" sz="1400" dirty="0"/>
              <a:t>.</a:t>
            </a:r>
          </a:p>
        </p:txBody>
      </p:sp>
      <p:sp>
        <p:nvSpPr>
          <p:cNvPr id="8" name="TextBox 7"/>
          <p:cNvSpPr txBox="1"/>
          <p:nvPr/>
        </p:nvSpPr>
        <p:spPr>
          <a:xfrm>
            <a:off x="104775" y="2040021"/>
            <a:ext cx="5749353" cy="2954655"/>
          </a:xfrm>
          <a:prstGeom prst="rect">
            <a:avLst/>
          </a:prstGeom>
          <a:noFill/>
        </p:spPr>
        <p:txBody>
          <a:bodyPr wrap="square" rtlCol="0">
            <a:spAutoFit/>
          </a:bodyPr>
          <a:lstStyle/>
          <a:p>
            <a:r>
              <a:rPr lang="en-US" sz="1400" b="1" dirty="0" smtClean="0"/>
              <a:t>Why GCP is needed?</a:t>
            </a:r>
          </a:p>
          <a:p>
            <a:endParaRPr lang="en-US" sz="1400" dirty="0" smtClean="0"/>
          </a:p>
          <a:p>
            <a:r>
              <a:rPr lang="en-US" sz="1400" dirty="0" smtClean="0"/>
              <a:t>The recommendation system is computationally expensive program which cannot be executed on devices with low compute power and memory. Also analyzing data from web requires lot of bandwidth. Hence a compute environment is needed which is powerful enough to support these operations and serve the requests through the API calls.</a:t>
            </a:r>
          </a:p>
          <a:p>
            <a:endParaRPr lang="en-US" sz="1400" dirty="0"/>
          </a:p>
          <a:p>
            <a:r>
              <a:rPr lang="en-US" sz="1400" b="1" dirty="0" smtClean="0"/>
              <a:t>Some services provided by GCP are:</a:t>
            </a:r>
          </a:p>
          <a:p>
            <a:pPr marL="342900" indent="-342900">
              <a:buAutoNum type="arabicPeriod"/>
            </a:pPr>
            <a:r>
              <a:rPr lang="en-US" sz="1400" b="1" dirty="0" smtClean="0"/>
              <a:t>Computer Engine:</a:t>
            </a:r>
            <a:r>
              <a:rPr lang="en-US" sz="1400" dirty="0" smtClean="0"/>
              <a:t> Scalable high performance Virtual Machines</a:t>
            </a:r>
          </a:p>
          <a:p>
            <a:pPr marL="342900" indent="-342900">
              <a:buAutoNum type="arabicPeriod"/>
            </a:pPr>
            <a:r>
              <a:rPr lang="en-US" sz="1400" b="1" dirty="0" smtClean="0"/>
              <a:t>Cloud Storage:</a:t>
            </a:r>
            <a:r>
              <a:rPr lang="en-US" sz="1400" dirty="0" smtClean="0"/>
              <a:t> Storage with global edge caching</a:t>
            </a:r>
          </a:p>
          <a:p>
            <a:pPr marL="342900" indent="-342900">
              <a:buAutoNum type="arabicPeriod"/>
            </a:pPr>
            <a:r>
              <a:rPr lang="en-US" sz="1400" b="1" dirty="0" smtClean="0"/>
              <a:t>App Engine:</a:t>
            </a:r>
            <a:r>
              <a:rPr lang="en-US" sz="1400" dirty="0" smtClean="0"/>
              <a:t> Deploying </a:t>
            </a:r>
            <a:r>
              <a:rPr lang="en-US" sz="1400" dirty="0"/>
              <a:t>applications on a fully managed </a:t>
            </a:r>
            <a:r>
              <a:rPr lang="en-US" sz="1400" dirty="0" smtClean="0"/>
              <a:t>platform</a:t>
            </a:r>
          </a:p>
          <a:p>
            <a:pPr marL="342900" indent="-342900">
              <a:buAutoNum type="arabicPeriod"/>
            </a:pPr>
            <a:r>
              <a:rPr lang="en-US" sz="1400" b="1" dirty="0" err="1" smtClean="0"/>
              <a:t>Zync</a:t>
            </a:r>
            <a:r>
              <a:rPr lang="en-US" sz="1400" b="1" dirty="0" smtClean="0"/>
              <a:t> Render:</a:t>
            </a:r>
            <a:r>
              <a:rPr lang="en-US" sz="1400" dirty="0" smtClean="0"/>
              <a:t> Rendering 3D </a:t>
            </a:r>
            <a:r>
              <a:rPr lang="en-US" sz="1400" dirty="0"/>
              <a:t>modeling </a:t>
            </a:r>
            <a:r>
              <a:rPr lang="en-US" sz="1400" dirty="0" smtClean="0"/>
              <a:t>tools</a:t>
            </a:r>
            <a:endParaRPr lang="en-US" sz="1400" dirty="0"/>
          </a:p>
        </p:txBody>
      </p:sp>
      <p:sp>
        <p:nvSpPr>
          <p:cNvPr id="9" name="TextBox 8"/>
          <p:cNvSpPr txBox="1"/>
          <p:nvPr/>
        </p:nvSpPr>
        <p:spPr>
          <a:xfrm>
            <a:off x="6036118" y="4295775"/>
            <a:ext cx="3032697" cy="461665"/>
          </a:xfrm>
          <a:prstGeom prst="rect">
            <a:avLst/>
          </a:prstGeom>
          <a:noFill/>
        </p:spPr>
        <p:txBody>
          <a:bodyPr wrap="square" rtlCol="0">
            <a:spAutoFit/>
          </a:bodyPr>
          <a:lstStyle/>
          <a:p>
            <a:r>
              <a:rPr lang="en-US" sz="1200" dirty="0" smtClean="0"/>
              <a:t>Fig(18) : Relationship </a:t>
            </a:r>
            <a:r>
              <a:rPr lang="en-US" sz="1200" dirty="0"/>
              <a:t>between global scope, regions and zones</a:t>
            </a:r>
          </a:p>
        </p:txBody>
      </p:sp>
    </p:spTree>
    <p:extLst>
      <p:ext uri="{BB962C8B-B14F-4D97-AF65-F5344CB8AC3E}">
        <p14:creationId xmlns:p14="http://schemas.microsoft.com/office/powerpoint/2010/main" val="3728743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0975" y="123826"/>
            <a:ext cx="8887840" cy="571500"/>
          </a:xfrm>
          <a:prstGeom prst="rect">
            <a:avLst/>
          </a:prstGeom>
        </p:spPr>
        <p:txBody>
          <a:bodyPr>
            <a:normAutofit fontScale="90000" lnSpcReduction="1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GCP</a:t>
            </a:r>
            <a:r>
              <a:rPr lang="en-US" sz="3600" dirty="0">
                <a:latin typeface="+mn-lt"/>
              </a:rPr>
              <a:t> </a:t>
            </a:r>
            <a:r>
              <a:rPr lang="en-US" sz="3600" dirty="0" smtClean="0">
                <a:latin typeface="+mn-lt"/>
              </a:rPr>
              <a:t>App Engine</a:t>
            </a:r>
            <a:endParaRPr lang="en-US" sz="3600" dirty="0">
              <a:latin typeface="+mn-lt"/>
            </a:endParaRPr>
          </a:p>
        </p:txBody>
      </p:sp>
      <p:sp>
        <p:nvSpPr>
          <p:cNvPr id="3" name="TextBox 2"/>
          <p:cNvSpPr txBox="1"/>
          <p:nvPr/>
        </p:nvSpPr>
        <p:spPr>
          <a:xfrm>
            <a:off x="180975" y="895350"/>
            <a:ext cx="8791575" cy="738664"/>
          </a:xfrm>
          <a:prstGeom prst="rect">
            <a:avLst/>
          </a:prstGeom>
          <a:noFill/>
        </p:spPr>
        <p:txBody>
          <a:bodyPr wrap="square" rtlCol="0">
            <a:spAutoFit/>
          </a:bodyPr>
          <a:lstStyle/>
          <a:p>
            <a:r>
              <a:rPr lang="en-US" sz="1400" dirty="0"/>
              <a:t>The App Engine application is a top-level container that includes the service, version, and instance resources that make up your app. When you create your App Engine app, all your resources are created in the region that you choose, including your app code along with a collection of settings, credentials, and your app's metadata.</a:t>
            </a:r>
          </a:p>
        </p:txBody>
      </p:sp>
      <p:sp>
        <p:nvSpPr>
          <p:cNvPr id="4" name="TextBox 3"/>
          <p:cNvSpPr txBox="1"/>
          <p:nvPr/>
        </p:nvSpPr>
        <p:spPr>
          <a:xfrm>
            <a:off x="180975" y="1834038"/>
            <a:ext cx="5314950" cy="2062103"/>
          </a:xfrm>
          <a:prstGeom prst="rect">
            <a:avLst/>
          </a:prstGeom>
          <a:noFill/>
        </p:spPr>
        <p:txBody>
          <a:bodyPr wrap="square" rtlCol="0">
            <a:spAutoFit/>
          </a:bodyPr>
          <a:lstStyle/>
          <a:p>
            <a:r>
              <a:rPr lang="en-US" sz="1600" b="1" dirty="0" smtClean="0"/>
              <a:t>Services:</a:t>
            </a:r>
            <a:r>
              <a:rPr lang="en-US" sz="1400" dirty="0" smtClean="0"/>
              <a:t> S</a:t>
            </a:r>
            <a:r>
              <a:rPr lang="en-US" sz="1400" i="1" dirty="0" smtClean="0"/>
              <a:t>ervices</a:t>
            </a:r>
            <a:r>
              <a:rPr lang="en-US" sz="1400" dirty="0" smtClean="0"/>
              <a:t> </a:t>
            </a:r>
            <a:r>
              <a:rPr lang="en-US" sz="1400" dirty="0"/>
              <a:t>in App Engine </a:t>
            </a:r>
            <a:r>
              <a:rPr lang="en-US" sz="1400" dirty="0" smtClean="0"/>
              <a:t> </a:t>
            </a:r>
            <a:r>
              <a:rPr lang="en-US" sz="1400" dirty="0"/>
              <a:t>factor your large apps into logical components that can securely share App Engine features and communicate with one another</a:t>
            </a:r>
            <a:r>
              <a:rPr lang="en-US" sz="1400" dirty="0" smtClean="0"/>
              <a:t>. </a:t>
            </a:r>
          </a:p>
          <a:p>
            <a:endParaRPr lang="en-US" sz="1400" dirty="0" smtClean="0"/>
          </a:p>
          <a:p>
            <a:r>
              <a:rPr lang="en-US" sz="1400" dirty="0" smtClean="0"/>
              <a:t>For example it can be used to perform requests for our recommendation system:-</a:t>
            </a:r>
          </a:p>
          <a:p>
            <a:pPr marL="342900" indent="-342900">
              <a:buAutoNum type="arabicPeriod"/>
            </a:pPr>
            <a:r>
              <a:rPr lang="en-US" sz="1400" dirty="0" smtClean="0"/>
              <a:t>API request form mobile devices.</a:t>
            </a:r>
          </a:p>
          <a:p>
            <a:pPr marL="342900" indent="-342900">
              <a:buAutoNum type="arabicPeriod"/>
            </a:pPr>
            <a:r>
              <a:rPr lang="en-US" sz="1400" dirty="0" smtClean="0"/>
              <a:t>Internal processing of data on selected hardware and software configuration and returning result via network.</a:t>
            </a:r>
          </a:p>
        </p:txBody>
      </p:sp>
      <p:pic>
        <p:nvPicPr>
          <p:cNvPr id="5" name="Picture 4"/>
          <p:cNvPicPr>
            <a:picLocks noChangeAspect="1"/>
          </p:cNvPicPr>
          <p:nvPr/>
        </p:nvPicPr>
        <p:blipFill>
          <a:blip r:embed="rId2"/>
          <a:stretch>
            <a:fillRect/>
          </a:stretch>
        </p:blipFill>
        <p:spPr>
          <a:xfrm>
            <a:off x="5391150" y="1721107"/>
            <a:ext cx="3752850" cy="2486025"/>
          </a:xfrm>
          <a:prstGeom prst="rect">
            <a:avLst/>
          </a:prstGeom>
        </p:spPr>
      </p:pic>
      <p:sp>
        <p:nvSpPr>
          <p:cNvPr id="6" name="TextBox 5"/>
          <p:cNvSpPr txBox="1"/>
          <p:nvPr/>
        </p:nvSpPr>
        <p:spPr>
          <a:xfrm>
            <a:off x="180975" y="4029075"/>
            <a:ext cx="5067300" cy="769441"/>
          </a:xfrm>
          <a:prstGeom prst="rect">
            <a:avLst/>
          </a:prstGeom>
          <a:noFill/>
        </p:spPr>
        <p:txBody>
          <a:bodyPr wrap="square" rtlCol="0">
            <a:spAutoFit/>
          </a:bodyPr>
          <a:lstStyle/>
          <a:p>
            <a:r>
              <a:rPr lang="en-US" sz="1600" b="1" dirty="0" smtClean="0"/>
              <a:t>Instances:</a:t>
            </a:r>
            <a:r>
              <a:rPr lang="en-US" sz="1400" dirty="0" smtClean="0"/>
              <a:t> Hardware specification that needs to run the app engine. More powerful the configuration, more cost it will be incurred to host the app engine </a:t>
            </a:r>
            <a:endParaRPr lang="en-US" sz="1400" dirty="0"/>
          </a:p>
        </p:txBody>
      </p:sp>
      <p:sp>
        <p:nvSpPr>
          <p:cNvPr id="7" name="TextBox 6"/>
          <p:cNvSpPr txBox="1"/>
          <p:nvPr/>
        </p:nvSpPr>
        <p:spPr>
          <a:xfrm>
            <a:off x="5895975" y="4413795"/>
            <a:ext cx="3076575" cy="523220"/>
          </a:xfrm>
          <a:prstGeom prst="rect">
            <a:avLst/>
          </a:prstGeom>
          <a:noFill/>
        </p:spPr>
        <p:txBody>
          <a:bodyPr wrap="square" rtlCol="0">
            <a:spAutoFit/>
          </a:bodyPr>
          <a:lstStyle/>
          <a:p>
            <a:r>
              <a:rPr lang="en-US" sz="1400" dirty="0" smtClean="0"/>
              <a:t>Fig(19) : configuration file for app engine</a:t>
            </a:r>
            <a:endParaRPr lang="en-US" sz="1400" dirty="0"/>
          </a:p>
        </p:txBody>
      </p:sp>
    </p:spTree>
    <p:extLst>
      <p:ext uri="{BB962C8B-B14F-4D97-AF65-F5344CB8AC3E}">
        <p14:creationId xmlns:p14="http://schemas.microsoft.com/office/powerpoint/2010/main" val="26589777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Final SYSTEM overview</a:t>
            </a:r>
            <a:endParaRPr lang="en-US" sz="3600" dirty="0">
              <a:latin typeface="+mn-lt"/>
            </a:endParaRPr>
          </a:p>
        </p:txBody>
      </p:sp>
      <p:sp>
        <p:nvSpPr>
          <p:cNvPr id="4" name="TextBox 3"/>
          <p:cNvSpPr txBox="1"/>
          <p:nvPr/>
        </p:nvSpPr>
        <p:spPr>
          <a:xfrm>
            <a:off x="161925" y="1219200"/>
            <a:ext cx="3971925" cy="3323987"/>
          </a:xfrm>
          <a:prstGeom prst="rect">
            <a:avLst/>
          </a:prstGeom>
          <a:noFill/>
        </p:spPr>
        <p:txBody>
          <a:bodyPr wrap="square" rtlCol="0">
            <a:spAutoFit/>
          </a:bodyPr>
          <a:lstStyle/>
          <a:p>
            <a:r>
              <a:rPr lang="en-US" sz="1400" b="1" dirty="0" smtClean="0"/>
              <a:t>1.     Client Side:</a:t>
            </a:r>
            <a:r>
              <a:rPr lang="en-US" sz="1400" dirty="0" smtClean="0"/>
              <a:t>   Implemented on Android OS, the application is be responsible to requesting result from server</a:t>
            </a:r>
          </a:p>
          <a:p>
            <a:endParaRPr lang="en-US" sz="1400" dirty="0" smtClean="0"/>
          </a:p>
          <a:p>
            <a:pPr marL="342900" indent="-342900">
              <a:buAutoNum type="arabicPeriod" startAt="2"/>
            </a:pPr>
            <a:r>
              <a:rPr lang="en-US" sz="1400" b="1" dirty="0" smtClean="0"/>
              <a:t>Server:   </a:t>
            </a:r>
            <a:r>
              <a:rPr lang="en-US" sz="1400" dirty="0" smtClean="0"/>
              <a:t>Server methods implemented on Google Cloud App Engine to perform execution at larger scale and handle network request for particular user</a:t>
            </a:r>
          </a:p>
          <a:p>
            <a:pPr marL="342900" indent="-342900">
              <a:buAutoNum type="arabicPeriod" startAt="2"/>
            </a:pPr>
            <a:endParaRPr lang="en-US" sz="1400" b="1" dirty="0"/>
          </a:p>
          <a:p>
            <a:pPr marL="342900" indent="-342900">
              <a:buAutoNum type="arabicPeriod" startAt="2"/>
            </a:pPr>
            <a:r>
              <a:rPr lang="en-US" sz="1400" dirty="0" smtClean="0"/>
              <a:t>Since computation of whole movie rating dataset is computationally expensive and also there is limit for the number of request that can be sent using Twitter API. The model used existing rating dataset for calculation. But can be scaled up to create rating dataset on its own</a:t>
            </a:r>
            <a:endParaRPr lang="en-US" sz="1400" dirty="0"/>
          </a:p>
        </p:txBody>
      </p:sp>
      <p:sp>
        <p:nvSpPr>
          <p:cNvPr id="5" name="TextBox 4"/>
          <p:cNvSpPr txBox="1"/>
          <p:nvPr/>
        </p:nvSpPr>
        <p:spPr>
          <a:xfrm>
            <a:off x="5001133" y="4522504"/>
            <a:ext cx="3429000" cy="523220"/>
          </a:xfrm>
          <a:prstGeom prst="rect">
            <a:avLst/>
          </a:prstGeom>
          <a:noFill/>
        </p:spPr>
        <p:txBody>
          <a:bodyPr wrap="square" rtlCol="0">
            <a:spAutoFit/>
          </a:bodyPr>
          <a:lstStyle/>
          <a:p>
            <a:pPr algn="ctr"/>
            <a:r>
              <a:rPr lang="en-US" sz="1400" dirty="0" smtClean="0"/>
              <a:t>Fig(20) : Architecture of Implemented System</a:t>
            </a:r>
            <a:endParaRPr lang="en-US"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393" y="573407"/>
            <a:ext cx="5087607" cy="3890037"/>
          </a:xfrm>
          <a:prstGeom prst="rect">
            <a:avLst/>
          </a:prstGeom>
        </p:spPr>
      </p:pic>
    </p:spTree>
    <p:extLst>
      <p:ext uri="{BB962C8B-B14F-4D97-AF65-F5344CB8AC3E}">
        <p14:creationId xmlns:p14="http://schemas.microsoft.com/office/powerpoint/2010/main" val="37345265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 working example</a:t>
            </a:r>
            <a:endParaRPr lang="en-US" sz="3600" dirty="0">
              <a:latin typeface="+mn-lt"/>
            </a:endParaRPr>
          </a:p>
        </p:txBody>
      </p:sp>
      <p:sp>
        <p:nvSpPr>
          <p:cNvPr id="6" name="TextBox 5"/>
          <p:cNvSpPr txBox="1"/>
          <p:nvPr/>
        </p:nvSpPr>
        <p:spPr>
          <a:xfrm>
            <a:off x="408518" y="4376791"/>
            <a:ext cx="1790152" cy="646331"/>
          </a:xfrm>
          <a:prstGeom prst="rect">
            <a:avLst/>
          </a:prstGeom>
          <a:noFill/>
        </p:spPr>
        <p:txBody>
          <a:bodyPr wrap="square" rtlCol="0">
            <a:spAutoFit/>
          </a:bodyPr>
          <a:lstStyle/>
          <a:p>
            <a:r>
              <a:rPr lang="en-US" sz="1200" dirty="0" smtClean="0"/>
              <a:t>Fig(21.1) : User login and generating data for recommendation system</a:t>
            </a:r>
            <a:endParaRPr lang="en-US" sz="1200" dirty="0"/>
          </a:p>
        </p:txBody>
      </p:sp>
      <p:sp>
        <p:nvSpPr>
          <p:cNvPr id="7" name="TextBox 6"/>
          <p:cNvSpPr txBox="1"/>
          <p:nvPr/>
        </p:nvSpPr>
        <p:spPr>
          <a:xfrm>
            <a:off x="3398177" y="4465480"/>
            <a:ext cx="2181211" cy="461665"/>
          </a:xfrm>
          <a:prstGeom prst="rect">
            <a:avLst/>
          </a:prstGeom>
          <a:noFill/>
        </p:spPr>
        <p:txBody>
          <a:bodyPr wrap="square" rtlCol="0">
            <a:spAutoFit/>
          </a:bodyPr>
          <a:lstStyle/>
          <a:p>
            <a:r>
              <a:rPr lang="en-US" sz="1200" dirty="0" smtClean="0"/>
              <a:t>Fig(21.2): Recommendation Output</a:t>
            </a:r>
            <a:endParaRPr lang="en-US" sz="1200" dirty="0"/>
          </a:p>
        </p:txBody>
      </p:sp>
      <p:sp>
        <p:nvSpPr>
          <p:cNvPr id="8" name="TextBox 7"/>
          <p:cNvSpPr txBox="1"/>
          <p:nvPr/>
        </p:nvSpPr>
        <p:spPr>
          <a:xfrm>
            <a:off x="6667929" y="4465480"/>
            <a:ext cx="1960316" cy="276999"/>
          </a:xfrm>
          <a:prstGeom prst="rect">
            <a:avLst/>
          </a:prstGeom>
          <a:noFill/>
        </p:spPr>
        <p:txBody>
          <a:bodyPr wrap="square" rtlCol="0">
            <a:spAutoFit/>
          </a:bodyPr>
          <a:lstStyle/>
          <a:p>
            <a:r>
              <a:rPr lang="en-US" sz="1200" dirty="0" smtClean="0"/>
              <a:t>Fig(21.3): Twitter Analyzer</a:t>
            </a:r>
            <a:endParaRPr lang="en-US" sz="12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388" y="745450"/>
            <a:ext cx="1986000" cy="353066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286" y="745450"/>
            <a:ext cx="1986000" cy="35306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519" y="745451"/>
            <a:ext cx="1986000" cy="3530666"/>
          </a:xfrm>
          <a:prstGeom prst="rect">
            <a:avLst/>
          </a:prstGeom>
        </p:spPr>
      </p:pic>
    </p:spTree>
    <p:extLst>
      <p:ext uri="{BB962C8B-B14F-4D97-AF65-F5344CB8AC3E}">
        <p14:creationId xmlns:p14="http://schemas.microsoft.com/office/powerpoint/2010/main" val="9605451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 working example</a:t>
            </a:r>
            <a:endParaRPr lang="en-US" sz="3600" dirty="0">
              <a:latin typeface="+mn-lt"/>
            </a:endParaRPr>
          </a:p>
        </p:txBody>
      </p:sp>
      <p:sp>
        <p:nvSpPr>
          <p:cNvPr id="7" name="TextBox 6"/>
          <p:cNvSpPr txBox="1"/>
          <p:nvPr/>
        </p:nvSpPr>
        <p:spPr>
          <a:xfrm>
            <a:off x="551766" y="4171952"/>
            <a:ext cx="3267075" cy="523220"/>
          </a:xfrm>
          <a:prstGeom prst="rect">
            <a:avLst/>
          </a:prstGeom>
          <a:noFill/>
        </p:spPr>
        <p:txBody>
          <a:bodyPr wrap="square" rtlCol="0">
            <a:spAutoFit/>
          </a:bodyPr>
          <a:lstStyle/>
          <a:p>
            <a:r>
              <a:rPr lang="en-US" sz="1400" dirty="0" smtClean="0"/>
              <a:t>Fig(22.1) : Twitter analysis result on a movie search</a:t>
            </a:r>
            <a:endParaRPr lang="en-US" sz="1400" dirty="0"/>
          </a:p>
        </p:txBody>
      </p:sp>
      <p:sp>
        <p:nvSpPr>
          <p:cNvPr id="8" name="TextBox 7"/>
          <p:cNvSpPr txBox="1"/>
          <p:nvPr/>
        </p:nvSpPr>
        <p:spPr>
          <a:xfrm>
            <a:off x="5314950" y="4171952"/>
            <a:ext cx="3390900" cy="523220"/>
          </a:xfrm>
          <a:prstGeom prst="rect">
            <a:avLst/>
          </a:prstGeom>
          <a:noFill/>
        </p:spPr>
        <p:txBody>
          <a:bodyPr wrap="square" rtlCol="0">
            <a:spAutoFit/>
          </a:bodyPr>
          <a:lstStyle/>
          <a:p>
            <a:r>
              <a:rPr lang="en-US" sz="1400" dirty="0" smtClean="0"/>
              <a:t>Fig(22.2) : Twitter analysis result for a topic which is likely to have negative rating</a:t>
            </a:r>
            <a:endParaRPr lang="en-US" sz="1400" dirty="0"/>
          </a:p>
        </p:txBody>
      </p:sp>
      <p:pic>
        <p:nvPicPr>
          <p:cNvPr id="9" name="Picture 8"/>
          <p:cNvPicPr>
            <a:picLocks noChangeAspect="1"/>
          </p:cNvPicPr>
          <p:nvPr/>
        </p:nvPicPr>
        <p:blipFill>
          <a:blip r:embed="rId2"/>
          <a:stretch>
            <a:fillRect/>
          </a:stretch>
        </p:blipFill>
        <p:spPr>
          <a:xfrm>
            <a:off x="266015" y="646643"/>
            <a:ext cx="1866900" cy="3333750"/>
          </a:xfrm>
          <a:prstGeom prst="rect">
            <a:avLst/>
          </a:prstGeom>
        </p:spPr>
      </p:pic>
      <p:pic>
        <p:nvPicPr>
          <p:cNvPr id="10" name="Picture 9"/>
          <p:cNvPicPr>
            <a:picLocks noChangeAspect="1"/>
          </p:cNvPicPr>
          <p:nvPr/>
        </p:nvPicPr>
        <p:blipFill>
          <a:blip r:embed="rId3"/>
          <a:stretch>
            <a:fillRect/>
          </a:stretch>
        </p:blipFill>
        <p:spPr>
          <a:xfrm>
            <a:off x="2309128" y="637118"/>
            <a:ext cx="1885950" cy="3343275"/>
          </a:xfrm>
          <a:prstGeom prst="rect">
            <a:avLst/>
          </a:prstGeom>
        </p:spPr>
      </p:pic>
      <p:pic>
        <p:nvPicPr>
          <p:cNvPr id="11" name="Picture 10"/>
          <p:cNvPicPr>
            <a:picLocks noChangeAspect="1"/>
          </p:cNvPicPr>
          <p:nvPr/>
        </p:nvPicPr>
        <p:blipFill>
          <a:blip r:embed="rId4"/>
          <a:stretch>
            <a:fillRect/>
          </a:stretch>
        </p:blipFill>
        <p:spPr>
          <a:xfrm>
            <a:off x="5028008" y="637118"/>
            <a:ext cx="1866900" cy="3314700"/>
          </a:xfrm>
          <a:prstGeom prst="rect">
            <a:avLst/>
          </a:prstGeom>
        </p:spPr>
      </p:pic>
      <p:pic>
        <p:nvPicPr>
          <p:cNvPr id="12" name="Picture 11"/>
          <p:cNvPicPr>
            <a:picLocks noChangeAspect="1"/>
          </p:cNvPicPr>
          <p:nvPr/>
        </p:nvPicPr>
        <p:blipFill>
          <a:blip r:embed="rId5"/>
          <a:stretch>
            <a:fillRect/>
          </a:stretch>
        </p:blipFill>
        <p:spPr>
          <a:xfrm>
            <a:off x="7170169" y="646643"/>
            <a:ext cx="1866900" cy="3314700"/>
          </a:xfrm>
          <a:prstGeom prst="rect">
            <a:avLst/>
          </a:prstGeom>
        </p:spPr>
      </p:pic>
    </p:spTree>
    <p:extLst>
      <p:ext uri="{BB962C8B-B14F-4D97-AF65-F5344CB8AC3E}">
        <p14:creationId xmlns:p14="http://schemas.microsoft.com/office/powerpoint/2010/main" val="674185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 y="272725"/>
            <a:ext cx="9143999" cy="688369"/>
          </a:xfrm>
        </p:spPr>
        <p:txBody>
          <a:bodyPr>
            <a:normAutofit fontScale="90000"/>
          </a:bodyPr>
          <a:lstStyle/>
          <a:p>
            <a:r>
              <a:rPr lang="en-US" b="1" dirty="0" smtClean="0"/>
              <a:t>Objective of sentiment analysis model to be implemented</a:t>
            </a:r>
            <a:endParaRPr lang="en-US" b="1" dirty="0"/>
          </a:p>
        </p:txBody>
      </p:sp>
      <p:sp>
        <p:nvSpPr>
          <p:cNvPr id="4" name="TextBox 3"/>
          <p:cNvSpPr txBox="1"/>
          <p:nvPr/>
        </p:nvSpPr>
        <p:spPr>
          <a:xfrm>
            <a:off x="134910" y="961094"/>
            <a:ext cx="8874177" cy="2031325"/>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What we traget in our model :</a:t>
            </a:r>
          </a:p>
          <a:p>
            <a:endParaRPr lang="en-US" dirty="0" smtClean="0"/>
          </a:p>
          <a:p>
            <a:pPr marL="742950" lvl="1" indent="-285750">
              <a:buFont typeface="Wingdings" panose="05000000000000000000" pitchFamily="2" charset="2"/>
              <a:buChar char="Ø"/>
            </a:pPr>
            <a:r>
              <a:rPr lang="en-US" i="1" dirty="0" smtClean="0">
                <a:sym typeface="Wingdings" panose="05000000000000000000" pitchFamily="2" charset="2"/>
              </a:rPr>
              <a:t>A </a:t>
            </a:r>
            <a:r>
              <a:rPr lang="en-US" i="1" dirty="0">
                <a:sym typeface="Wingdings" panose="05000000000000000000" pitchFamily="2" charset="2"/>
              </a:rPr>
              <a:t>model capable to classify a </a:t>
            </a:r>
            <a:r>
              <a:rPr lang="en-US" i="1" dirty="0" smtClean="0">
                <a:sym typeface="Wingdings" panose="05000000000000000000" pitchFamily="2" charset="2"/>
              </a:rPr>
              <a:t>given short </a:t>
            </a:r>
            <a:r>
              <a:rPr lang="en-US" i="1" dirty="0">
                <a:sym typeface="Wingdings" panose="05000000000000000000" pitchFamily="2" charset="2"/>
              </a:rPr>
              <a:t>text whether it </a:t>
            </a:r>
            <a:r>
              <a:rPr lang="en-US" i="1" dirty="0" smtClean="0">
                <a:sym typeface="Wingdings" panose="05000000000000000000" pitchFamily="2" charset="2"/>
              </a:rPr>
              <a:t>is </a:t>
            </a:r>
            <a:r>
              <a:rPr lang="en-US" i="1" dirty="0">
                <a:sym typeface="Wingdings" panose="05000000000000000000" pitchFamily="2" charset="2"/>
              </a:rPr>
              <a:t>positive or negative statement. Since a text’s whole sentiment depends on the previous word used and the way of sequencing of words. Model should be able to handle the classification with statement containing both positive and negative terms</a:t>
            </a:r>
            <a:r>
              <a:rPr lang="en-US" i="1" dirty="0" smtClean="0">
                <a:sym typeface="Wingdings" panose="05000000000000000000" pitchFamily="2" charset="2"/>
              </a:rPr>
              <a:t>.</a:t>
            </a:r>
            <a:endParaRPr lang="en-US" i="1" dirty="0"/>
          </a:p>
          <a:p>
            <a:endParaRPr lang="en-US" dirty="0"/>
          </a:p>
        </p:txBody>
      </p:sp>
      <p:sp>
        <p:nvSpPr>
          <p:cNvPr id="5" name="Rectangle 4"/>
          <p:cNvSpPr/>
          <p:nvPr/>
        </p:nvSpPr>
        <p:spPr>
          <a:xfrm>
            <a:off x="279422" y="3528307"/>
            <a:ext cx="1621970" cy="920466"/>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Administrative users</a:t>
            </a:r>
            <a:endParaRPr lang="en-US" dirty="0"/>
          </a:p>
        </p:txBody>
      </p:sp>
      <p:sp>
        <p:nvSpPr>
          <p:cNvPr id="6" name="Rectangle 5"/>
          <p:cNvSpPr/>
          <p:nvPr/>
        </p:nvSpPr>
        <p:spPr>
          <a:xfrm>
            <a:off x="7798086" y="3488082"/>
            <a:ext cx="1211001" cy="995273"/>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Client</a:t>
            </a:r>
            <a:endParaRPr lang="en-US" dirty="0"/>
          </a:p>
        </p:txBody>
      </p:sp>
      <p:sp>
        <p:nvSpPr>
          <p:cNvPr id="7" name="Oval 6"/>
          <p:cNvSpPr/>
          <p:nvPr/>
        </p:nvSpPr>
        <p:spPr>
          <a:xfrm>
            <a:off x="3929529" y="3126147"/>
            <a:ext cx="1840420" cy="17191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Contextual Analyzed or recommending system</a:t>
            </a:r>
            <a:endParaRPr lang="en-US" sz="1400" dirty="0"/>
          </a:p>
        </p:txBody>
      </p:sp>
      <p:cxnSp>
        <p:nvCxnSpPr>
          <p:cNvPr id="9" name="Straight Arrow Connector 8"/>
          <p:cNvCxnSpPr>
            <a:stCxn id="5" idx="3"/>
            <a:endCxn id="7" idx="2"/>
          </p:cNvCxnSpPr>
          <p:nvPr/>
        </p:nvCxnSpPr>
        <p:spPr>
          <a:xfrm flipV="1">
            <a:off x="1901392" y="3985718"/>
            <a:ext cx="2028137" cy="282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a:stCxn id="7" idx="6"/>
            <a:endCxn id="6" idx="1"/>
          </p:cNvCxnSpPr>
          <p:nvPr/>
        </p:nvCxnSpPr>
        <p:spPr>
          <a:xfrm>
            <a:off x="5769949" y="3985718"/>
            <a:ext cx="2028137"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2193196" y="3464472"/>
            <a:ext cx="1376737" cy="830997"/>
          </a:xfrm>
          <a:prstGeom prst="rect">
            <a:avLst/>
          </a:prstGeom>
          <a:noFill/>
        </p:spPr>
        <p:txBody>
          <a:bodyPr wrap="square" rtlCol="0">
            <a:spAutoFit/>
          </a:bodyPr>
          <a:lstStyle/>
          <a:p>
            <a:r>
              <a:rPr lang="en-US" sz="1600" dirty="0" smtClean="0"/>
              <a:t>Expressions  in text or any other form</a:t>
            </a:r>
            <a:endParaRPr lang="en-US" dirty="0"/>
          </a:p>
        </p:txBody>
      </p:sp>
      <p:sp>
        <p:nvSpPr>
          <p:cNvPr id="13" name="TextBox 12"/>
          <p:cNvSpPr txBox="1"/>
          <p:nvPr/>
        </p:nvSpPr>
        <p:spPr>
          <a:xfrm>
            <a:off x="5793950" y="3464472"/>
            <a:ext cx="1561672" cy="584775"/>
          </a:xfrm>
          <a:prstGeom prst="rect">
            <a:avLst/>
          </a:prstGeom>
          <a:noFill/>
        </p:spPr>
        <p:txBody>
          <a:bodyPr wrap="square" rtlCol="0">
            <a:spAutoFit/>
          </a:bodyPr>
          <a:lstStyle/>
          <a:p>
            <a:r>
              <a:rPr lang="en-US" sz="1600" dirty="0" smtClean="0"/>
              <a:t>Recommended</a:t>
            </a:r>
          </a:p>
          <a:p>
            <a:r>
              <a:rPr lang="en-US" sz="1600" dirty="0" smtClean="0"/>
              <a:t> score</a:t>
            </a:r>
            <a:endParaRPr lang="en-US" sz="1600" dirty="0"/>
          </a:p>
        </p:txBody>
      </p:sp>
    </p:spTree>
    <p:extLst>
      <p:ext uri="{BB962C8B-B14F-4D97-AF65-F5344CB8AC3E}">
        <p14:creationId xmlns:p14="http://schemas.microsoft.com/office/powerpoint/2010/main" val="93291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 working example</a:t>
            </a:r>
            <a:endParaRPr lang="en-US" sz="3600" dirty="0">
              <a:latin typeface="+mn-lt"/>
            </a:endParaRPr>
          </a:p>
        </p:txBody>
      </p:sp>
      <p:sp>
        <p:nvSpPr>
          <p:cNvPr id="6" name="TextBox 5"/>
          <p:cNvSpPr txBox="1"/>
          <p:nvPr/>
        </p:nvSpPr>
        <p:spPr>
          <a:xfrm>
            <a:off x="381000" y="4314825"/>
            <a:ext cx="1657350" cy="738664"/>
          </a:xfrm>
          <a:prstGeom prst="rect">
            <a:avLst/>
          </a:prstGeom>
          <a:noFill/>
        </p:spPr>
        <p:txBody>
          <a:bodyPr wrap="square" rtlCol="0">
            <a:spAutoFit/>
          </a:bodyPr>
          <a:lstStyle/>
          <a:p>
            <a:r>
              <a:rPr lang="en-US" sz="1400" dirty="0" smtClean="0"/>
              <a:t>Fig (23.1): User searches for a movie</a:t>
            </a:r>
            <a:endParaRPr lang="en-US" sz="1400" dirty="0"/>
          </a:p>
        </p:txBody>
      </p:sp>
      <p:sp>
        <p:nvSpPr>
          <p:cNvPr id="7" name="TextBox 6"/>
          <p:cNvSpPr txBox="1"/>
          <p:nvPr/>
        </p:nvSpPr>
        <p:spPr>
          <a:xfrm>
            <a:off x="3122591" y="4314825"/>
            <a:ext cx="2321959" cy="523220"/>
          </a:xfrm>
          <a:prstGeom prst="rect">
            <a:avLst/>
          </a:prstGeom>
          <a:noFill/>
        </p:spPr>
        <p:txBody>
          <a:bodyPr wrap="square" rtlCol="0">
            <a:spAutoFit/>
          </a:bodyPr>
          <a:lstStyle/>
          <a:p>
            <a:r>
              <a:rPr lang="en-US" sz="1400" dirty="0" smtClean="0"/>
              <a:t>Fig (23.2): User likes a movie, thus adding to user profile</a:t>
            </a:r>
            <a:endParaRPr lang="en-US" sz="1400" dirty="0"/>
          </a:p>
        </p:txBody>
      </p:sp>
      <p:sp>
        <p:nvSpPr>
          <p:cNvPr id="8" name="TextBox 7"/>
          <p:cNvSpPr txBox="1"/>
          <p:nvPr/>
        </p:nvSpPr>
        <p:spPr>
          <a:xfrm>
            <a:off x="6215973" y="4273394"/>
            <a:ext cx="2833792" cy="738664"/>
          </a:xfrm>
          <a:prstGeom prst="rect">
            <a:avLst/>
          </a:prstGeom>
          <a:noFill/>
        </p:spPr>
        <p:txBody>
          <a:bodyPr wrap="square" rtlCol="0">
            <a:spAutoFit/>
          </a:bodyPr>
          <a:lstStyle/>
          <a:p>
            <a:r>
              <a:rPr lang="en-US" sz="1400" dirty="0" smtClean="0"/>
              <a:t>Fig (23.3): Based on recent activity recommendation system suggests the movies that user might like</a:t>
            </a:r>
            <a:endParaRPr lang="en-US" sz="1400" dirty="0"/>
          </a:p>
        </p:txBody>
      </p:sp>
      <p:pic>
        <p:nvPicPr>
          <p:cNvPr id="9" name="Picture 8"/>
          <p:cNvPicPr>
            <a:picLocks noChangeAspect="1"/>
          </p:cNvPicPr>
          <p:nvPr/>
        </p:nvPicPr>
        <p:blipFill>
          <a:blip r:embed="rId2"/>
          <a:stretch>
            <a:fillRect/>
          </a:stretch>
        </p:blipFill>
        <p:spPr>
          <a:xfrm>
            <a:off x="351233" y="723899"/>
            <a:ext cx="1876425" cy="3381375"/>
          </a:xfrm>
          <a:prstGeom prst="rect">
            <a:avLst/>
          </a:prstGeom>
        </p:spPr>
      </p:pic>
      <p:pic>
        <p:nvPicPr>
          <p:cNvPr id="10" name="Picture 9"/>
          <p:cNvPicPr>
            <a:picLocks noChangeAspect="1"/>
          </p:cNvPicPr>
          <p:nvPr/>
        </p:nvPicPr>
        <p:blipFill>
          <a:blip r:embed="rId3"/>
          <a:stretch>
            <a:fillRect/>
          </a:stretch>
        </p:blipFill>
        <p:spPr>
          <a:xfrm>
            <a:off x="3342485" y="723898"/>
            <a:ext cx="1907609" cy="3390255"/>
          </a:xfrm>
          <a:prstGeom prst="rect">
            <a:avLst/>
          </a:prstGeom>
        </p:spPr>
      </p:pic>
      <p:pic>
        <p:nvPicPr>
          <p:cNvPr id="11" name="Picture 10"/>
          <p:cNvPicPr>
            <a:picLocks noChangeAspect="1"/>
          </p:cNvPicPr>
          <p:nvPr/>
        </p:nvPicPr>
        <p:blipFill>
          <a:blip r:embed="rId4"/>
          <a:stretch>
            <a:fillRect/>
          </a:stretch>
        </p:blipFill>
        <p:spPr>
          <a:xfrm>
            <a:off x="6486740" y="723899"/>
            <a:ext cx="1924050" cy="3419475"/>
          </a:xfrm>
          <a:prstGeom prst="rect">
            <a:avLst/>
          </a:prstGeom>
        </p:spPr>
      </p:pic>
    </p:spTree>
    <p:extLst>
      <p:ext uri="{BB962C8B-B14F-4D97-AF65-F5344CB8AC3E}">
        <p14:creationId xmlns:p14="http://schemas.microsoft.com/office/powerpoint/2010/main" val="9495085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 working example</a:t>
            </a:r>
            <a:endParaRPr lang="en-US" sz="3600" dirty="0">
              <a:latin typeface="+mn-lt"/>
            </a:endParaRPr>
          </a:p>
        </p:txBody>
      </p:sp>
      <p:sp>
        <p:nvSpPr>
          <p:cNvPr id="7" name="TextBox 6"/>
          <p:cNvSpPr txBox="1"/>
          <p:nvPr/>
        </p:nvSpPr>
        <p:spPr>
          <a:xfrm>
            <a:off x="400050" y="4448175"/>
            <a:ext cx="3381375" cy="461665"/>
          </a:xfrm>
          <a:prstGeom prst="rect">
            <a:avLst/>
          </a:prstGeom>
          <a:noFill/>
        </p:spPr>
        <p:txBody>
          <a:bodyPr wrap="square" rtlCol="0">
            <a:spAutoFit/>
          </a:bodyPr>
          <a:lstStyle/>
          <a:p>
            <a:r>
              <a:rPr lang="en-US" sz="1200" dirty="0" smtClean="0"/>
              <a:t>Fig(24.1) : Based on recent history system recommends separate results</a:t>
            </a:r>
            <a:endParaRPr lang="en-US" sz="1200" dirty="0"/>
          </a:p>
        </p:txBody>
      </p:sp>
      <p:sp>
        <p:nvSpPr>
          <p:cNvPr id="8" name="TextBox 7"/>
          <p:cNvSpPr txBox="1"/>
          <p:nvPr/>
        </p:nvSpPr>
        <p:spPr>
          <a:xfrm>
            <a:off x="4424010" y="4404836"/>
            <a:ext cx="2588595" cy="646331"/>
          </a:xfrm>
          <a:prstGeom prst="rect">
            <a:avLst/>
          </a:prstGeom>
          <a:noFill/>
        </p:spPr>
        <p:txBody>
          <a:bodyPr wrap="square" rtlCol="0">
            <a:spAutoFit/>
          </a:bodyPr>
          <a:lstStyle/>
          <a:p>
            <a:r>
              <a:rPr lang="en-US" sz="1200" dirty="0" smtClean="0"/>
              <a:t>Fig(24.2): If only liked movie by user is not in database then system will fail to give any result</a:t>
            </a:r>
            <a:endParaRPr lang="en-US" sz="1200" dirty="0"/>
          </a:p>
        </p:txBody>
      </p:sp>
      <p:sp>
        <p:nvSpPr>
          <p:cNvPr id="9" name="TextBox 8"/>
          <p:cNvSpPr txBox="1"/>
          <p:nvPr/>
        </p:nvSpPr>
        <p:spPr>
          <a:xfrm>
            <a:off x="7107557" y="4346574"/>
            <a:ext cx="1847255" cy="830997"/>
          </a:xfrm>
          <a:prstGeom prst="rect">
            <a:avLst/>
          </a:prstGeom>
          <a:noFill/>
        </p:spPr>
        <p:txBody>
          <a:bodyPr wrap="square" rtlCol="0">
            <a:spAutoFit/>
          </a:bodyPr>
          <a:lstStyle/>
          <a:p>
            <a:r>
              <a:rPr lang="en-US" sz="1200" dirty="0" smtClean="0"/>
              <a:t>Fig(24.3): If user is new, and don’t have any activity the log database can’t get his profile</a:t>
            </a:r>
            <a:endParaRPr lang="en-US" sz="1200" dirty="0"/>
          </a:p>
        </p:txBody>
      </p:sp>
      <p:pic>
        <p:nvPicPr>
          <p:cNvPr id="10" name="Picture 9"/>
          <p:cNvPicPr>
            <a:picLocks noChangeAspect="1"/>
          </p:cNvPicPr>
          <p:nvPr/>
        </p:nvPicPr>
        <p:blipFill>
          <a:blip r:embed="rId2"/>
          <a:stretch>
            <a:fillRect/>
          </a:stretch>
        </p:blipFill>
        <p:spPr>
          <a:xfrm>
            <a:off x="161925" y="715962"/>
            <a:ext cx="2009775" cy="3562350"/>
          </a:xfrm>
          <a:prstGeom prst="rect">
            <a:avLst/>
          </a:prstGeom>
        </p:spPr>
      </p:pic>
      <p:pic>
        <p:nvPicPr>
          <p:cNvPr id="11" name="Picture 10"/>
          <p:cNvPicPr>
            <a:picLocks noChangeAspect="1"/>
          </p:cNvPicPr>
          <p:nvPr/>
        </p:nvPicPr>
        <p:blipFill>
          <a:blip r:embed="rId3"/>
          <a:stretch>
            <a:fillRect/>
          </a:stretch>
        </p:blipFill>
        <p:spPr>
          <a:xfrm>
            <a:off x="2404710" y="715962"/>
            <a:ext cx="2019300" cy="3581400"/>
          </a:xfrm>
          <a:prstGeom prst="rect">
            <a:avLst/>
          </a:prstGeom>
        </p:spPr>
      </p:pic>
      <p:pic>
        <p:nvPicPr>
          <p:cNvPr id="12" name="Picture 11"/>
          <p:cNvPicPr>
            <a:picLocks noChangeAspect="1"/>
          </p:cNvPicPr>
          <p:nvPr/>
        </p:nvPicPr>
        <p:blipFill>
          <a:blip r:embed="rId4"/>
          <a:stretch>
            <a:fillRect/>
          </a:stretch>
        </p:blipFill>
        <p:spPr>
          <a:xfrm>
            <a:off x="4760295" y="715962"/>
            <a:ext cx="2038350" cy="3619500"/>
          </a:xfrm>
          <a:prstGeom prst="rect">
            <a:avLst/>
          </a:prstGeom>
        </p:spPr>
      </p:pic>
      <p:pic>
        <p:nvPicPr>
          <p:cNvPr id="13" name="Picture 12"/>
          <p:cNvPicPr>
            <a:picLocks noChangeAspect="1"/>
          </p:cNvPicPr>
          <p:nvPr/>
        </p:nvPicPr>
        <p:blipFill>
          <a:blip r:embed="rId5"/>
          <a:stretch>
            <a:fillRect/>
          </a:stretch>
        </p:blipFill>
        <p:spPr>
          <a:xfrm>
            <a:off x="7011415" y="715962"/>
            <a:ext cx="2038350" cy="3619500"/>
          </a:xfrm>
          <a:prstGeom prst="rect">
            <a:avLst/>
          </a:prstGeom>
        </p:spPr>
      </p:pic>
    </p:spTree>
    <p:extLst>
      <p:ext uri="{BB962C8B-B14F-4D97-AF65-F5344CB8AC3E}">
        <p14:creationId xmlns:p14="http://schemas.microsoft.com/office/powerpoint/2010/main" val="14774770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Future scope</a:t>
            </a:r>
            <a:endParaRPr lang="en-US" sz="3600" dirty="0">
              <a:latin typeface="+mn-lt"/>
            </a:endParaRPr>
          </a:p>
        </p:txBody>
      </p:sp>
      <p:sp>
        <p:nvSpPr>
          <p:cNvPr id="3" name="TextBox 2"/>
          <p:cNvSpPr txBox="1"/>
          <p:nvPr/>
        </p:nvSpPr>
        <p:spPr>
          <a:xfrm>
            <a:off x="342900" y="895350"/>
            <a:ext cx="8706865" cy="3108543"/>
          </a:xfrm>
          <a:prstGeom prst="rect">
            <a:avLst/>
          </a:prstGeom>
          <a:noFill/>
        </p:spPr>
        <p:txBody>
          <a:bodyPr wrap="square" rtlCol="0">
            <a:spAutoFit/>
          </a:bodyPr>
          <a:lstStyle/>
          <a:p>
            <a:pPr marL="342900" indent="-342900">
              <a:buAutoNum type="arabicPeriod"/>
            </a:pPr>
            <a:r>
              <a:rPr lang="en-US" sz="1400" dirty="0" smtClean="0"/>
              <a:t>To avoid the computation of distances for each movie every time system is initiated without movie database have being changed, the calculated matrix can be stored in a file by splitting each row, and can be indexed by the movie index.</a:t>
            </a:r>
          </a:p>
          <a:p>
            <a:endParaRPr lang="en-US" sz="1400" dirty="0" smtClean="0"/>
          </a:p>
          <a:p>
            <a:pPr marL="342900" indent="-342900">
              <a:buAutoNum type="arabicPeriod" startAt="2"/>
            </a:pPr>
            <a:r>
              <a:rPr lang="en-US" sz="1400" dirty="0" smtClean="0"/>
              <a:t>Add support for firebase database </a:t>
            </a:r>
            <a:r>
              <a:rPr lang="en-US" sz="1400" dirty="0"/>
              <a:t>to store thumbnails locally, hence reducing network </a:t>
            </a:r>
            <a:r>
              <a:rPr lang="en-US" sz="1400" dirty="0" smtClean="0"/>
              <a:t>requests on loading the posters and other details. </a:t>
            </a:r>
          </a:p>
          <a:p>
            <a:endParaRPr lang="en-US" sz="1400" dirty="0" smtClean="0"/>
          </a:p>
          <a:p>
            <a:r>
              <a:rPr lang="en-US" sz="1400" dirty="0" smtClean="0"/>
              <a:t>3.     Localization can be added to the Android app to support larger user base.</a:t>
            </a:r>
          </a:p>
          <a:p>
            <a:pPr marL="342900" indent="-342900">
              <a:buAutoNum type="arabicPeriod"/>
            </a:pPr>
            <a:endParaRPr lang="en-US" sz="1400" dirty="0" smtClean="0"/>
          </a:p>
          <a:p>
            <a:r>
              <a:rPr lang="en-US" sz="1400" dirty="0" smtClean="0"/>
              <a:t>4.     As the user base grows, system can be migrated to work with Hybrid system.</a:t>
            </a:r>
          </a:p>
          <a:p>
            <a:pPr marL="342900" indent="-342900">
              <a:buAutoNum type="arabicPeriod" startAt="3"/>
            </a:pPr>
            <a:endParaRPr lang="en-US" sz="1400" dirty="0"/>
          </a:p>
          <a:p>
            <a:r>
              <a:rPr lang="en-US" sz="1400" dirty="0" smtClean="0"/>
              <a:t>5.     System can be configured to be used in e-commerce website to recommend product.</a:t>
            </a:r>
          </a:p>
          <a:p>
            <a:pPr marL="342900" indent="-342900">
              <a:buAutoNum type="arabicPeriod" startAt="3"/>
            </a:pPr>
            <a:endParaRPr lang="en-US" sz="1400" dirty="0"/>
          </a:p>
          <a:p>
            <a:pPr marL="342900" indent="-342900">
              <a:buAutoNum type="arabicPeriod" startAt="3"/>
            </a:pPr>
            <a:endParaRPr lang="en-US" sz="1400" dirty="0"/>
          </a:p>
        </p:txBody>
      </p:sp>
    </p:spTree>
    <p:extLst>
      <p:ext uri="{BB962C8B-B14F-4D97-AF65-F5344CB8AC3E}">
        <p14:creationId xmlns:p14="http://schemas.microsoft.com/office/powerpoint/2010/main" val="24731711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3999" cy="667820"/>
          </a:xfrm>
        </p:spPr>
        <p:txBody>
          <a:bodyPr/>
          <a:lstStyle/>
          <a:p>
            <a:r>
              <a:rPr lang="en-US" b="1" dirty="0" smtClean="0"/>
              <a:t>References</a:t>
            </a:r>
            <a:endParaRPr lang="en-US" b="1" dirty="0"/>
          </a:p>
        </p:txBody>
      </p:sp>
      <p:sp>
        <p:nvSpPr>
          <p:cNvPr id="4" name="TextBox 3"/>
          <p:cNvSpPr txBox="1"/>
          <p:nvPr/>
        </p:nvSpPr>
        <p:spPr>
          <a:xfrm>
            <a:off x="0" y="667820"/>
            <a:ext cx="9000162" cy="3816429"/>
          </a:xfrm>
          <a:prstGeom prst="rect">
            <a:avLst/>
          </a:prstGeom>
          <a:noFill/>
        </p:spPr>
        <p:txBody>
          <a:bodyPr wrap="square" rtlCol="0">
            <a:spAutoFit/>
          </a:bodyPr>
          <a:lstStyle/>
          <a:p>
            <a:pPr marL="285750" indent="-285750">
              <a:buFont typeface="Wingdings" panose="05000000000000000000" pitchFamily="2" charset="2"/>
              <a:buChar char="§"/>
            </a:pPr>
            <a:r>
              <a:rPr lang="en-US" sz="1400" dirty="0" smtClean="0">
                <a:sym typeface="Wingdings" panose="05000000000000000000" pitchFamily="2" charset="2"/>
              </a:rPr>
              <a:t>Kingma</a:t>
            </a:r>
            <a:r>
              <a:rPr lang="en-US" sz="1400" dirty="0">
                <a:sym typeface="Wingdings" panose="05000000000000000000" pitchFamily="2" charset="2"/>
              </a:rPr>
              <a:t>, D.P. and Ba, J., 2014. Adam: A method for stochastic optimization. arXiv preprint arXiv:1412.6980</a:t>
            </a:r>
            <a:r>
              <a:rPr lang="en-US" sz="1400" dirty="0" smtClean="0">
                <a:sym typeface="Wingdings" panose="05000000000000000000" pitchFamily="2" charset="2"/>
              </a:rPr>
              <a:t>.</a:t>
            </a:r>
          </a:p>
          <a:p>
            <a:pPr marL="285750" indent="-285750">
              <a:buFont typeface="Wingdings" panose="05000000000000000000" pitchFamily="2" charset="2"/>
              <a:buChar char="è"/>
            </a:pPr>
            <a:endParaRPr lang="en-US" sz="1400" dirty="0" smtClean="0"/>
          </a:p>
          <a:p>
            <a:pPr marL="285750" indent="-285750">
              <a:buFont typeface="Wingdings" panose="05000000000000000000" pitchFamily="2" charset="2"/>
              <a:buChar char="§"/>
            </a:pPr>
            <a:r>
              <a:rPr lang="en-US" sz="1400" dirty="0"/>
              <a:t>Tang, D., Wei, F., Yang, N., Zhou, M., Liu, T. and Qin, B., 2014. Learning sentiment-specific word embedding for twitter sentiment classification. In Proceedings of the 52nd Annual Meeting of the Association for Computational Linguistics (Volume 1: Long Papers) (Vol. 1, pp. 1555-1565</a:t>
            </a:r>
            <a:r>
              <a:rPr lang="en-US" sz="1400" dirty="0" smtClean="0"/>
              <a:t>).</a:t>
            </a:r>
          </a:p>
          <a:p>
            <a:pPr marL="285750" indent="-285750">
              <a:buFont typeface="Wingdings" panose="05000000000000000000" pitchFamily="2" charset="2"/>
              <a:buChar char="è"/>
            </a:pPr>
            <a:endParaRPr lang="en-US" sz="1400" dirty="0" smtClean="0"/>
          </a:p>
          <a:p>
            <a:pPr marL="285750" indent="-285750">
              <a:buFont typeface="Wingdings" panose="05000000000000000000" pitchFamily="2" charset="2"/>
              <a:buChar char="§"/>
            </a:pPr>
            <a:r>
              <a:rPr lang="en-US" sz="1400" dirty="0"/>
              <a:t>Williams, R. J.; Zipser. Gradient-based learning algorithms for recurrent networks and their computational complexity, D. (1 February 2013). Chauvin, Yves; Rumelhart, David E., eds. Backpropagation: Theory, Architectures, and Applications. Psychology Press. ISBN 978-1-134-77581-1.</a:t>
            </a:r>
          </a:p>
          <a:p>
            <a:pPr marL="285750" indent="-285750">
              <a:buFont typeface="Wingdings" panose="05000000000000000000" pitchFamily="2" charset="2"/>
              <a:buChar char="è"/>
            </a:pPr>
            <a:endParaRPr lang="en-US" dirty="0" smtClean="0"/>
          </a:p>
          <a:p>
            <a:pPr marL="285750" indent="-285750">
              <a:buFont typeface="Wingdings" panose="05000000000000000000" pitchFamily="2" charset="2"/>
              <a:buChar char="§"/>
            </a:pPr>
            <a:r>
              <a:rPr lang="en-US" sz="1400" dirty="0"/>
              <a:t>Willmott, C.J. and Matsuura, K., 2005. Advantages of the mean absolute error (MAE) over the root mean square error (RMSE) in assessing average model performance. </a:t>
            </a:r>
            <a:r>
              <a:rPr lang="en-US" sz="1400" i="1" dirty="0"/>
              <a:t>Climate research</a:t>
            </a:r>
            <a:r>
              <a:rPr lang="en-US" sz="1400" dirty="0"/>
              <a:t>, </a:t>
            </a:r>
            <a:r>
              <a:rPr lang="en-US" sz="1400" i="1" dirty="0"/>
              <a:t>30</a:t>
            </a:r>
            <a:r>
              <a:rPr lang="en-US" sz="1400" dirty="0"/>
              <a:t>(1), pp.79-82</a:t>
            </a:r>
            <a:r>
              <a:rPr lang="en-US" sz="1400" dirty="0" smtClean="0"/>
              <a:t>.</a:t>
            </a:r>
          </a:p>
          <a:p>
            <a:pPr marL="285750" indent="-285750">
              <a:buFont typeface="Wingdings" panose="05000000000000000000" pitchFamily="2" charset="2"/>
              <a:buChar char="è"/>
            </a:pPr>
            <a:endParaRPr lang="en-US" sz="1400" dirty="0"/>
          </a:p>
          <a:p>
            <a:pPr marL="285750" indent="-285750">
              <a:buFont typeface="Wingdings" panose="05000000000000000000" pitchFamily="2" charset="2"/>
              <a:buChar char="§"/>
            </a:pPr>
            <a:r>
              <a:rPr lang="en-US" sz="1400" dirty="0"/>
              <a:t>Palangi, H., Deng, L., Shen, Y., Gao, J., He, X., Chen, J., Song, X. and Ward, R., 2016. Deep sentence embedding using long short-term memory networks: Analysis and application to information retrieval. </a:t>
            </a:r>
            <a:r>
              <a:rPr lang="en-US" sz="1400" i="1" dirty="0"/>
              <a:t>IEEE/ACM Transactions on Audio, Speech and Language Processing (TASLP)</a:t>
            </a:r>
            <a:r>
              <a:rPr lang="en-US" sz="1400" dirty="0"/>
              <a:t>, </a:t>
            </a:r>
            <a:r>
              <a:rPr lang="en-US" sz="1400" i="1" dirty="0"/>
              <a:t>24</a:t>
            </a:r>
            <a:r>
              <a:rPr lang="en-US" sz="1400" dirty="0"/>
              <a:t>(4), pp.694-707</a:t>
            </a:r>
            <a:r>
              <a:rPr lang="en-US" sz="1400" dirty="0" smtClean="0"/>
              <a:t>.</a:t>
            </a:r>
          </a:p>
          <a:p>
            <a:pPr marL="285750" indent="-285750">
              <a:buFont typeface="Wingdings" panose="05000000000000000000" pitchFamily="2" charset="2"/>
              <a:buChar char="è"/>
            </a:pPr>
            <a:endParaRPr lang="en-US" sz="1400" dirty="0"/>
          </a:p>
        </p:txBody>
      </p:sp>
    </p:spTree>
    <p:extLst>
      <p:ext uri="{BB962C8B-B14F-4D97-AF65-F5344CB8AC3E}">
        <p14:creationId xmlns:p14="http://schemas.microsoft.com/office/powerpoint/2010/main" val="248304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250" y="875437"/>
            <a:ext cx="8953500" cy="2369880"/>
          </a:xfrm>
          <a:prstGeom prst="rect">
            <a:avLst/>
          </a:prstGeom>
        </p:spPr>
        <p:txBody>
          <a:bodyPr wrap="square">
            <a:spAutoFit/>
          </a:bodyPr>
          <a:lstStyle/>
          <a:p>
            <a:pPr marL="285750" indent="-285750">
              <a:buFont typeface="Wingdings" panose="05000000000000000000" pitchFamily="2" charset="2"/>
              <a:buChar char="§"/>
            </a:pPr>
            <a:r>
              <a:rPr lang="en-US" sz="1400" dirty="0"/>
              <a:t>Wang, Y., Huang, M. and Zhao, L., 2016. Attention-based LSTM for aspect-level sentiment classification. In </a:t>
            </a:r>
            <a:r>
              <a:rPr lang="en-US" sz="1400" i="1" dirty="0"/>
              <a:t>Proceedings of the 2016 conference on empirical methods in natural language processing</a:t>
            </a:r>
            <a:r>
              <a:rPr lang="en-US" sz="1400" dirty="0"/>
              <a:t> (pp. 606-615</a:t>
            </a:r>
            <a:r>
              <a:rPr lang="en-US" sz="1400" dirty="0" smtClean="0"/>
              <a:t>).</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a:t>Kumar, S., </a:t>
            </a:r>
            <a:r>
              <a:rPr lang="en-US" sz="1400" dirty="0" err="1"/>
              <a:t>Halder</a:t>
            </a:r>
            <a:r>
              <a:rPr lang="en-US" sz="1400" dirty="0"/>
              <a:t>, S.S., De, K. and Roy, P.P., 2018. Movie Recommendation System using Sentiment Analysis from Microblogging Data. </a:t>
            </a:r>
            <a:r>
              <a:rPr lang="en-US" sz="1400" dirty="0" err="1"/>
              <a:t>arXiv</a:t>
            </a:r>
            <a:r>
              <a:rPr lang="en-US" sz="1400" dirty="0"/>
              <a:t> preprint arXiv:1811.10804. </a:t>
            </a:r>
            <a:endParaRPr lang="en-US" sz="1400" dirty="0" smtClean="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err="1"/>
              <a:t>Basu</a:t>
            </a:r>
            <a:r>
              <a:rPr lang="en-US" sz="1400" dirty="0"/>
              <a:t>, C., Hirsh, H. and Cohen, W., 1998, July. Recommendation as classification: Using social and content-based information in recommendation. In </a:t>
            </a:r>
            <a:r>
              <a:rPr lang="en-US" sz="1400" i="1" dirty="0" err="1"/>
              <a:t>Aaai</a:t>
            </a:r>
            <a:r>
              <a:rPr lang="en-US" sz="1400" i="1" dirty="0"/>
              <a:t>/</a:t>
            </a:r>
            <a:r>
              <a:rPr lang="en-US" sz="1400" i="1" dirty="0" err="1"/>
              <a:t>iaai</a:t>
            </a:r>
            <a:r>
              <a:rPr lang="en-US" sz="1400" dirty="0"/>
              <a:t> (pp. 714-720).</a:t>
            </a:r>
            <a:endParaRPr lang="en-US" sz="1400"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3" name="Title 1"/>
          <p:cNvSpPr txBox="1">
            <a:spLocks/>
          </p:cNvSpPr>
          <p:nvPr/>
        </p:nvSpPr>
        <p:spPr>
          <a:xfrm>
            <a:off x="0" y="0"/>
            <a:ext cx="9143999" cy="667820"/>
          </a:xfrm>
          <a:prstGeom prst="rect">
            <a:avLst/>
          </a:prstGeom>
        </p:spPr>
        <p:txBody>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dirty="0" smtClean="0"/>
              <a:t>References</a:t>
            </a:r>
            <a:endParaRPr lang="en-US" sz="3600" b="1" dirty="0"/>
          </a:p>
        </p:txBody>
      </p:sp>
    </p:spTree>
    <p:extLst>
      <p:ext uri="{BB962C8B-B14F-4D97-AF65-F5344CB8AC3E}">
        <p14:creationId xmlns:p14="http://schemas.microsoft.com/office/powerpoint/2010/main" val="15718384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143999" cy="667820"/>
          </a:xfrm>
          <a:prstGeom prst="rect">
            <a:avLst/>
          </a:prstGeom>
        </p:spPr>
        <p:txBody>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dirty="0" smtClean="0"/>
              <a:t>Code for implementation</a:t>
            </a:r>
            <a:endParaRPr lang="en-US" sz="3600" b="1" dirty="0"/>
          </a:p>
        </p:txBody>
      </p:sp>
      <p:sp>
        <p:nvSpPr>
          <p:cNvPr id="4" name="TextBox 3"/>
          <p:cNvSpPr txBox="1"/>
          <p:nvPr/>
        </p:nvSpPr>
        <p:spPr>
          <a:xfrm>
            <a:off x="431514" y="1140431"/>
            <a:ext cx="8322067" cy="1477328"/>
          </a:xfrm>
          <a:prstGeom prst="rect">
            <a:avLst/>
          </a:prstGeom>
          <a:noFill/>
        </p:spPr>
        <p:txBody>
          <a:bodyPr wrap="square" rtlCol="0">
            <a:spAutoFit/>
          </a:bodyPr>
          <a:lstStyle/>
          <a:p>
            <a:r>
              <a:rPr lang="en-US" dirty="0" smtClean="0"/>
              <a:t>Implemented Code for this project can be accessed form GitHub using following link:</a:t>
            </a:r>
          </a:p>
          <a:p>
            <a:endParaRPr lang="en-US" dirty="0" smtClean="0"/>
          </a:p>
          <a:p>
            <a:r>
              <a:rPr lang="en-US" u="sng" dirty="0">
                <a:hlinkClick r:id="rId2"/>
              </a:rPr>
              <a:t>https://github.com/3ZadeSSG/ContentBased-Movie-Recommendation-using-Sentiment-Analysis</a:t>
            </a:r>
            <a:endParaRPr lang="en-US" dirty="0"/>
          </a:p>
          <a:p>
            <a:endParaRPr lang="en-US" dirty="0" smtClean="0"/>
          </a:p>
        </p:txBody>
      </p:sp>
    </p:spTree>
    <p:extLst>
      <p:ext uri="{BB962C8B-B14F-4D97-AF65-F5344CB8AC3E}">
        <p14:creationId xmlns:p14="http://schemas.microsoft.com/office/powerpoint/2010/main" val="32645574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3159" y="1859621"/>
            <a:ext cx="8075487" cy="667820"/>
          </a:xfrm>
          <a:prstGeom prst="rect">
            <a:avLst/>
          </a:prstGeom>
        </p:spPr>
        <p:txBody>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smtClean="0"/>
              <a:t>Thank you</a:t>
            </a:r>
            <a:endParaRPr lang="en-US" sz="5400" b="1" dirty="0"/>
          </a:p>
        </p:txBody>
      </p:sp>
    </p:spTree>
    <p:extLst>
      <p:ext uri="{BB962C8B-B14F-4D97-AF65-F5344CB8AC3E}">
        <p14:creationId xmlns:p14="http://schemas.microsoft.com/office/powerpoint/2010/main" val="9468303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83578"/>
          </a:xfrm>
        </p:spPr>
        <p:txBody>
          <a:bodyPr>
            <a:normAutofit/>
          </a:bodyPr>
          <a:lstStyle/>
          <a:p>
            <a:pPr algn="ctr"/>
            <a:r>
              <a:rPr lang="en-US" sz="3600" b="1" dirty="0" smtClean="0"/>
              <a:t>A basic neural network</a:t>
            </a:r>
            <a:endParaRPr lang="en-US" sz="3600" b="1" dirty="0"/>
          </a:p>
        </p:txBody>
      </p:sp>
      <mc:AlternateContent xmlns:mc="http://schemas.openxmlformats.org/markup-compatibility/2006" xmlns:a14="http://schemas.microsoft.com/office/drawing/2010/main">
        <mc:Choice Requires="a14">
          <p:sp>
            <p:nvSpPr>
              <p:cNvPr id="12" name="TextBox 11"/>
              <p:cNvSpPr txBox="1"/>
              <p:nvPr/>
            </p:nvSpPr>
            <p:spPr>
              <a:xfrm>
                <a:off x="3369923" y="1951463"/>
                <a:ext cx="5640512" cy="646331"/>
              </a:xfrm>
              <a:prstGeom prst="rect">
                <a:avLst/>
              </a:prstGeom>
              <a:noFill/>
            </p:spPr>
            <p:txBody>
              <a:bodyPr wrap="square" rtlCol="0">
                <a:spAutoFit/>
              </a:bodyPr>
              <a:lstStyle/>
              <a:p>
                <a:pPr marL="285750" indent="-285750">
                  <a:buFont typeface="Wingdings" panose="05000000000000000000" pitchFamily="2" charset="2"/>
                  <a:buChar char="è"/>
                </a:pPr>
                <a:r>
                  <a:rPr lang="en-US" dirty="0" smtClean="0">
                    <a:sym typeface="Wingdings" panose="05000000000000000000" pitchFamily="2" charset="2"/>
                  </a:rPr>
                  <a:t>The jth hidden neuron outputs </a:t>
                </a:r>
                <a:r>
                  <a:rPr lang="en-US" dirty="0" smtClean="0">
                    <a:solidFill>
                      <a:srgbClr val="00B050"/>
                    </a:solidFill>
                    <a:sym typeface="Wingdings" panose="05000000000000000000" pitchFamily="2" charset="2"/>
                  </a:rPr>
                  <a:t>h</a:t>
                </a:r>
                <a:r>
                  <a:rPr lang="en-US" baseline="-25000" dirty="0" smtClean="0">
                    <a:solidFill>
                      <a:srgbClr val="00B050"/>
                    </a:solidFill>
                    <a:sym typeface="Wingdings" panose="05000000000000000000" pitchFamily="2" charset="2"/>
                  </a:rPr>
                  <a:t>j</a:t>
                </a:r>
                <a:r>
                  <a:rPr lang="en-US" dirty="0" smtClean="0">
                    <a:solidFill>
                      <a:srgbClr val="00B050"/>
                    </a:solidFill>
                    <a:sym typeface="Wingdings" panose="05000000000000000000" pitchFamily="2" charset="2"/>
                  </a:rPr>
                  <a:t> =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sym typeface="Wingdings" panose="05000000000000000000" pitchFamily="2" charset="2"/>
                      </a:rPr>
                      <m:t>𝜙</m:t>
                    </m:r>
                  </m:oMath>
                </a14:m>
                <a:r>
                  <a:rPr lang="en-US" dirty="0" smtClean="0">
                    <a:solidFill>
                      <a:srgbClr val="00B050"/>
                    </a:solidFill>
                  </a:rPr>
                  <a:t>[(∑</a:t>
                </a:r>
                <a:r>
                  <a:rPr lang="en-US" i="1" baseline="-25000" dirty="0" smtClean="0">
                    <a:solidFill>
                      <a:srgbClr val="00B050"/>
                    </a:solidFill>
                  </a:rPr>
                  <a:t>i</a:t>
                </a:r>
                <a:r>
                  <a:rPr lang="en-US" i="1" dirty="0" smtClean="0">
                    <a:solidFill>
                      <a:srgbClr val="00B050"/>
                    </a:solidFill>
                  </a:rPr>
                  <a:t> w</a:t>
                </a:r>
                <a:r>
                  <a:rPr lang="en-US" i="1" baseline="-25000" dirty="0" smtClean="0">
                    <a:solidFill>
                      <a:srgbClr val="00B050"/>
                    </a:solidFill>
                  </a:rPr>
                  <a:t>ij</a:t>
                </a:r>
                <a:r>
                  <a:rPr lang="en-US" i="1" dirty="0" smtClean="0">
                    <a:solidFill>
                      <a:srgbClr val="00B050"/>
                    </a:solidFill>
                  </a:rPr>
                  <a:t>x</a:t>
                </a:r>
                <a:r>
                  <a:rPr lang="en-US" i="1" baseline="-25000" dirty="0" smtClean="0">
                    <a:solidFill>
                      <a:srgbClr val="00B050"/>
                    </a:solidFill>
                  </a:rPr>
                  <a:t>i</a:t>
                </a:r>
                <a:r>
                  <a:rPr lang="en-US" i="1" dirty="0" smtClean="0">
                    <a:solidFill>
                      <a:srgbClr val="00B050"/>
                    </a:solidFill>
                  </a:rPr>
                  <a:t> )+b]  </a:t>
                </a:r>
                <a:r>
                  <a:rPr lang="en-US" i="1" dirty="0" smtClean="0"/>
                  <a:t>where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sym typeface="Wingdings" panose="05000000000000000000" pitchFamily="2" charset="2"/>
                      </a:rPr>
                      <m:t>𝜙</m:t>
                    </m:r>
                  </m:oMath>
                </a14:m>
                <a:r>
                  <a:rPr lang="en-US" dirty="0" smtClean="0"/>
                  <a:t> is activation function</a:t>
                </a:r>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369923" y="1951463"/>
                <a:ext cx="5640512" cy="646331"/>
              </a:xfrm>
              <a:prstGeom prst="rect">
                <a:avLst/>
              </a:prstGeom>
              <a:blipFill>
                <a:blip r:embed="rId2"/>
                <a:stretch>
                  <a:fillRect l="-757" t="-4717" b="-14151"/>
                </a:stretch>
              </a:blipFill>
            </p:spPr>
            <p:txBody>
              <a:bodyPr/>
              <a:lstStyle/>
              <a:p>
                <a:r>
                  <a:rPr lang="en-US">
                    <a:noFill/>
                  </a:rPr>
                  <a:t> </a:t>
                </a:r>
              </a:p>
            </p:txBody>
          </p:sp>
        </mc:Fallback>
      </mc:AlternateContent>
      <p:sp>
        <p:nvSpPr>
          <p:cNvPr id="3" name="TextBox 2"/>
          <p:cNvSpPr txBox="1"/>
          <p:nvPr/>
        </p:nvSpPr>
        <p:spPr>
          <a:xfrm>
            <a:off x="0" y="760288"/>
            <a:ext cx="9144000" cy="1077218"/>
          </a:xfrm>
          <a:prstGeom prst="rect">
            <a:avLst/>
          </a:prstGeom>
          <a:noFill/>
        </p:spPr>
        <p:txBody>
          <a:bodyPr wrap="square" rtlCol="0">
            <a:spAutoFit/>
          </a:bodyPr>
          <a:lstStyle/>
          <a:p>
            <a:r>
              <a:rPr lang="en-US" sz="1600" i="1" dirty="0"/>
              <a:t>An Artificial Neural Network (ANN) is an information processing paradigm that is inspired by the way biological nervous systems, such as the brain, process information. The key element of this paradigm is the novel structure of the information processing system. It is composed of a large number of highly interconnected processing elements (neurones) working in unison to solve specific problems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29049"/>
            <a:ext cx="3051425" cy="249708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179" y="2711751"/>
            <a:ext cx="2498407" cy="2038611"/>
          </a:xfrm>
          <a:prstGeom prst="rect">
            <a:avLst/>
          </a:prstGeom>
        </p:spPr>
      </p:pic>
      <p:sp>
        <p:nvSpPr>
          <p:cNvPr id="7" name="TextBox 6"/>
          <p:cNvSpPr txBox="1"/>
          <p:nvPr/>
        </p:nvSpPr>
        <p:spPr>
          <a:xfrm>
            <a:off x="328773" y="4623371"/>
            <a:ext cx="2650733" cy="276999"/>
          </a:xfrm>
          <a:prstGeom prst="rect">
            <a:avLst/>
          </a:prstGeom>
          <a:noFill/>
        </p:spPr>
        <p:txBody>
          <a:bodyPr wrap="square" rtlCol="0">
            <a:spAutoFit/>
          </a:bodyPr>
          <a:lstStyle/>
          <a:p>
            <a:r>
              <a:rPr lang="en-US" sz="1200" dirty="0" smtClean="0"/>
              <a:t>Fig(1.1): Biological Neural Network</a:t>
            </a:r>
            <a:endParaRPr lang="en-US" sz="1200" dirty="0"/>
          </a:p>
        </p:txBody>
      </p:sp>
      <p:sp>
        <p:nvSpPr>
          <p:cNvPr id="9" name="TextBox 8"/>
          <p:cNvSpPr txBox="1"/>
          <p:nvPr/>
        </p:nvSpPr>
        <p:spPr>
          <a:xfrm>
            <a:off x="6359702" y="4761870"/>
            <a:ext cx="2650733" cy="276999"/>
          </a:xfrm>
          <a:prstGeom prst="rect">
            <a:avLst/>
          </a:prstGeom>
          <a:noFill/>
        </p:spPr>
        <p:txBody>
          <a:bodyPr wrap="square" rtlCol="0">
            <a:spAutoFit/>
          </a:bodyPr>
          <a:lstStyle/>
          <a:p>
            <a:r>
              <a:rPr lang="en-US" sz="1200" dirty="0" smtClean="0"/>
              <a:t>Fig(1.2): Artificial Neural Network</a:t>
            </a:r>
            <a:endParaRPr lang="en-US" sz="1200" dirty="0"/>
          </a:p>
        </p:txBody>
      </p:sp>
    </p:spTree>
    <p:extLst>
      <p:ext uri="{BB962C8B-B14F-4D97-AF65-F5344CB8AC3E}">
        <p14:creationId xmlns:p14="http://schemas.microsoft.com/office/powerpoint/2010/main" val="1969231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 y="0"/>
            <a:ext cx="9143999" cy="13150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smtClean="0"/>
              <a:t>Drawbacks of Feed Forward Networks in approaching the problem</a:t>
            </a:r>
            <a:endParaRPr sz="3600" b="1" dirty="0"/>
          </a:p>
        </p:txBody>
      </p:sp>
      <p:sp>
        <p:nvSpPr>
          <p:cNvPr id="3" name="TextBox 2"/>
          <p:cNvSpPr txBox="1"/>
          <p:nvPr/>
        </p:nvSpPr>
        <p:spPr>
          <a:xfrm>
            <a:off x="0" y="1501037"/>
            <a:ext cx="4469257" cy="3139321"/>
          </a:xfrm>
          <a:prstGeom prst="rect">
            <a:avLst/>
          </a:prstGeom>
          <a:noFill/>
        </p:spPr>
        <p:txBody>
          <a:bodyPr wrap="square" rtlCol="0">
            <a:spAutoFit/>
          </a:bodyPr>
          <a:lstStyle/>
          <a:p>
            <a:pPr marL="285750" indent="-285750">
              <a:buFont typeface="Wingdings" panose="05000000000000000000" pitchFamily="2" charset="2"/>
              <a:buChar char="v"/>
            </a:pPr>
            <a:r>
              <a:rPr lang="en-US" b="1" dirty="0" smtClean="0">
                <a:sym typeface="Wingdings" panose="05000000000000000000" pitchFamily="2" charset="2"/>
              </a:rPr>
              <a:t>No sequence inputs: </a:t>
            </a:r>
            <a:r>
              <a:rPr lang="en-US" dirty="0" smtClean="0">
                <a:sym typeface="Wingdings" panose="05000000000000000000" pitchFamily="2" charset="2"/>
              </a:rPr>
              <a:t> A series of dependent data can’t be fed into these networks since it only works on current input.</a:t>
            </a:r>
          </a:p>
          <a:p>
            <a:pPr marL="285750" indent="-285750">
              <a:buFont typeface="Wingdings" panose="05000000000000000000" pitchFamily="2" charset="2"/>
              <a:buChar char="è"/>
            </a:pPr>
            <a:endParaRPr lang="en-US" dirty="0" smtClean="0">
              <a:sym typeface="Wingdings" panose="05000000000000000000" pitchFamily="2" charset="2"/>
            </a:endParaRPr>
          </a:p>
          <a:p>
            <a:pPr marL="285750" indent="-285750">
              <a:buFont typeface="Wingdings" panose="05000000000000000000" pitchFamily="2" charset="2"/>
              <a:buChar char="v"/>
            </a:pPr>
            <a:r>
              <a:rPr lang="en-US" b="1" dirty="0" smtClean="0">
                <a:sym typeface="Wingdings" panose="05000000000000000000" pitchFamily="2" charset="2"/>
              </a:rPr>
              <a:t>No memory elements:</a:t>
            </a:r>
            <a:r>
              <a:rPr lang="en-US" dirty="0" smtClean="0">
                <a:sym typeface="Wingdings" panose="05000000000000000000" pitchFamily="2" charset="2"/>
              </a:rPr>
              <a:t> Since it only works on current input there is no memory element to store the current state’s information to be used by upcoming inputs.</a:t>
            </a:r>
          </a:p>
          <a:p>
            <a:endParaRPr lang="en-US" dirty="0" smtClean="0">
              <a:sym typeface="Wingdings" panose="05000000000000000000" pitchFamily="2" charset="2"/>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917" y="1613044"/>
            <a:ext cx="4003020" cy="2456534"/>
          </a:xfrm>
          <a:prstGeom prst="rect">
            <a:avLst/>
          </a:prstGeom>
        </p:spPr>
      </p:pic>
      <p:sp>
        <p:nvSpPr>
          <p:cNvPr id="4" name="TextBox 3"/>
          <p:cNvSpPr txBox="1"/>
          <p:nvPr/>
        </p:nvSpPr>
        <p:spPr>
          <a:xfrm>
            <a:off x="5671335" y="4229030"/>
            <a:ext cx="3472665" cy="276999"/>
          </a:xfrm>
          <a:prstGeom prst="rect">
            <a:avLst/>
          </a:prstGeom>
          <a:noFill/>
        </p:spPr>
        <p:txBody>
          <a:bodyPr wrap="square" rtlCol="0">
            <a:spAutoFit/>
          </a:bodyPr>
          <a:lstStyle/>
          <a:p>
            <a:r>
              <a:rPr lang="en-US" sz="1200" dirty="0" smtClean="0"/>
              <a:t>Fig(2): Feed Forward ANN</a:t>
            </a:r>
            <a:endParaRPr lang="en-US" sz="1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226193" cy="554804"/>
          </a:xfrm>
        </p:spPr>
        <p:txBody>
          <a:bodyPr>
            <a:noAutofit/>
          </a:bodyPr>
          <a:lstStyle/>
          <a:p>
            <a:r>
              <a:rPr lang="en-US" b="1" dirty="0" smtClean="0"/>
              <a:t>Recurrent Neural Networks</a:t>
            </a:r>
            <a:endParaRPr lang="en-US" b="1" dirty="0"/>
          </a:p>
        </p:txBody>
      </p:sp>
      <p:pic>
        <p:nvPicPr>
          <p:cNvPr id="7" name="Picture 6"/>
          <p:cNvPicPr>
            <a:picLocks noChangeAspect="1"/>
          </p:cNvPicPr>
          <p:nvPr/>
        </p:nvPicPr>
        <p:blipFill>
          <a:blip r:embed="rId2"/>
          <a:stretch>
            <a:fillRect/>
          </a:stretch>
        </p:blipFill>
        <p:spPr>
          <a:xfrm>
            <a:off x="6195317" y="801744"/>
            <a:ext cx="2582653" cy="1851519"/>
          </a:xfrm>
          <a:prstGeom prst="rect">
            <a:avLst/>
          </a:prstGeom>
        </p:spPr>
      </p:pic>
      <p:pic>
        <p:nvPicPr>
          <p:cNvPr id="8" name="Picture 7"/>
          <p:cNvPicPr>
            <a:picLocks noChangeAspect="1"/>
          </p:cNvPicPr>
          <p:nvPr/>
        </p:nvPicPr>
        <p:blipFill>
          <a:blip r:embed="rId3"/>
          <a:stretch>
            <a:fillRect/>
          </a:stretch>
        </p:blipFill>
        <p:spPr>
          <a:xfrm>
            <a:off x="3711915" y="2653263"/>
            <a:ext cx="5066055" cy="1976121"/>
          </a:xfrm>
          <a:prstGeom prst="rect">
            <a:avLst/>
          </a:prstGeom>
        </p:spPr>
      </p:pic>
      <p:sp>
        <p:nvSpPr>
          <p:cNvPr id="15" name="TextBox 14"/>
          <p:cNvSpPr txBox="1"/>
          <p:nvPr/>
        </p:nvSpPr>
        <p:spPr>
          <a:xfrm>
            <a:off x="137915" y="1362630"/>
            <a:ext cx="3165231" cy="2031325"/>
          </a:xfrm>
          <a:prstGeom prst="rect">
            <a:avLst/>
          </a:prstGeom>
          <a:noFill/>
        </p:spPr>
        <p:txBody>
          <a:bodyPr wrap="square" rtlCol="0">
            <a:spAutoFit/>
          </a:bodyPr>
          <a:lstStyle/>
          <a:p>
            <a:endParaRPr lang="en-US" dirty="0">
              <a:sym typeface="Wingdings" panose="05000000000000000000" pitchFamily="2" charset="2"/>
            </a:endParaRPr>
          </a:p>
          <a:p>
            <a:r>
              <a:rPr lang="en-US" dirty="0" smtClean="0"/>
              <a:t>  h</a:t>
            </a:r>
            <a:r>
              <a:rPr lang="en-US" baseline="-25000" dirty="0"/>
              <a:t>t</a:t>
            </a:r>
            <a:r>
              <a:rPr lang="en-US" dirty="0" smtClean="0"/>
              <a:t>  </a:t>
            </a:r>
            <a:r>
              <a:rPr lang="en-US" dirty="0" smtClean="0">
                <a:sym typeface="Wingdings" panose="05000000000000000000" pitchFamily="2" charset="2"/>
              </a:rPr>
              <a:t> Hidden state at time t</a:t>
            </a:r>
          </a:p>
          <a:p>
            <a:endParaRPr lang="en-US" dirty="0" smtClean="0"/>
          </a:p>
          <a:p>
            <a:r>
              <a:rPr lang="en-US" dirty="0" smtClean="0"/>
              <a:t>  x</a:t>
            </a:r>
            <a:r>
              <a:rPr lang="en-US" baseline="-25000" dirty="0" smtClean="0"/>
              <a:t>t</a:t>
            </a:r>
            <a:r>
              <a:rPr lang="en-US" dirty="0" smtClean="0"/>
              <a:t>   </a:t>
            </a:r>
            <a:r>
              <a:rPr lang="en-US" dirty="0" smtClean="0">
                <a:sym typeface="Wingdings" panose="05000000000000000000" pitchFamily="2" charset="2"/>
              </a:rPr>
              <a:t> Input vector at time t</a:t>
            </a:r>
          </a:p>
          <a:p>
            <a:endParaRPr lang="en-US" dirty="0">
              <a:sym typeface="Wingdings" panose="05000000000000000000" pitchFamily="2" charset="2"/>
            </a:endParaRPr>
          </a:p>
          <a:p>
            <a:r>
              <a:rPr lang="en-US" dirty="0" smtClean="0">
                <a:sym typeface="Wingdings" panose="05000000000000000000" pitchFamily="2" charset="2"/>
              </a:rPr>
              <a:t>  y</a:t>
            </a:r>
            <a:r>
              <a:rPr lang="en-US" baseline="-25000" dirty="0" smtClean="0">
                <a:sym typeface="Wingdings" panose="05000000000000000000" pitchFamily="2" charset="2"/>
              </a:rPr>
              <a:t>t</a:t>
            </a:r>
            <a:r>
              <a:rPr lang="en-US" dirty="0" smtClean="0">
                <a:sym typeface="Wingdings" panose="05000000000000000000" pitchFamily="2" charset="2"/>
              </a:rPr>
              <a:t>   Output vector at time t</a:t>
            </a:r>
          </a:p>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788033" y="3393955"/>
                <a:ext cx="227376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𝑊</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m:oMathPara>
                </a14:m>
                <a:endParaRPr lang="en-US" b="0" dirty="0" smtClean="0">
                  <a:ea typeface="Cambria Math" panose="02040503050406030204" pitchFamily="18" charset="0"/>
                </a:endParaRPr>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88033" y="3393955"/>
                <a:ext cx="2273764" cy="553998"/>
              </a:xfrm>
              <a:prstGeom prst="rect">
                <a:avLst/>
              </a:prstGeom>
              <a:blipFill>
                <a:blip r:embed="rId4"/>
                <a:stretch>
                  <a:fillRect l="-1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88033" y="4024565"/>
                <a:ext cx="9324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788033" y="4024565"/>
                <a:ext cx="932498" cy="276999"/>
              </a:xfrm>
              <a:prstGeom prst="rect">
                <a:avLst/>
              </a:prstGeom>
              <a:blipFill>
                <a:blip r:embed="rId5"/>
                <a:stretch>
                  <a:fillRect l="-5882" r="-1307" b="-23913"/>
                </a:stretch>
              </a:blipFill>
            </p:spPr>
            <p:txBody>
              <a:bodyPr/>
              <a:lstStyle/>
              <a:p>
                <a:r>
                  <a:rPr lang="en-US">
                    <a:noFill/>
                  </a:rPr>
                  <a:t> </a:t>
                </a:r>
              </a:p>
            </p:txBody>
          </p:sp>
        </mc:Fallback>
      </mc:AlternateContent>
      <p:sp>
        <p:nvSpPr>
          <p:cNvPr id="3" name="TextBox 2"/>
          <p:cNvSpPr txBox="1"/>
          <p:nvPr/>
        </p:nvSpPr>
        <p:spPr>
          <a:xfrm>
            <a:off x="137915" y="676275"/>
            <a:ext cx="5605339" cy="923330"/>
          </a:xfrm>
          <a:prstGeom prst="rect">
            <a:avLst/>
          </a:prstGeom>
          <a:noFill/>
        </p:spPr>
        <p:txBody>
          <a:bodyPr wrap="square" rtlCol="0">
            <a:spAutoFit/>
          </a:bodyPr>
          <a:lstStyle/>
          <a:p>
            <a:r>
              <a:rPr lang="en-US" dirty="0" smtClean="0"/>
              <a:t>Recurrent neural networks add additional memory element and current output is based on previous hidden state, which is retrieved by interconnected units</a:t>
            </a:r>
            <a:endParaRPr lang="en-US" dirty="0"/>
          </a:p>
        </p:txBody>
      </p:sp>
      <p:sp>
        <p:nvSpPr>
          <p:cNvPr id="4" name="TextBox 3"/>
          <p:cNvSpPr txBox="1"/>
          <p:nvPr/>
        </p:nvSpPr>
        <p:spPr>
          <a:xfrm>
            <a:off x="5257151" y="4751722"/>
            <a:ext cx="3349375" cy="276999"/>
          </a:xfrm>
          <a:prstGeom prst="rect">
            <a:avLst/>
          </a:prstGeom>
          <a:noFill/>
        </p:spPr>
        <p:txBody>
          <a:bodyPr wrap="square" rtlCol="0">
            <a:spAutoFit/>
          </a:bodyPr>
          <a:lstStyle/>
          <a:p>
            <a:r>
              <a:rPr lang="en-US" sz="1200" dirty="0" smtClean="0"/>
              <a:t>Fig(3): Recurrent Neural Network</a:t>
            </a:r>
            <a:endParaRPr lang="en-US" sz="1200" dirty="0"/>
          </a:p>
        </p:txBody>
      </p:sp>
    </p:spTree>
    <p:extLst>
      <p:ext uri="{BB962C8B-B14F-4D97-AF65-F5344CB8AC3E}">
        <p14:creationId xmlns:p14="http://schemas.microsoft.com/office/powerpoint/2010/main" val="1600124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9143999" cy="1037689"/>
          </a:xfrm>
        </p:spPr>
        <p:txBody>
          <a:bodyPr>
            <a:noAutofit/>
          </a:bodyPr>
          <a:lstStyle/>
          <a:p>
            <a:r>
              <a:rPr lang="en-US" b="1" dirty="0" smtClean="0"/>
              <a:t>LSTm (</a:t>
            </a:r>
            <a:r>
              <a:rPr lang="en-US" b="1" dirty="0">
                <a:effectLst/>
              </a:rPr>
              <a:t>Long short-term </a:t>
            </a:r>
            <a:r>
              <a:rPr lang="en-US" b="1" dirty="0" smtClean="0">
                <a:effectLst/>
              </a:rPr>
              <a:t>memory) </a:t>
            </a:r>
            <a:r>
              <a:rPr lang="en-US" b="1" dirty="0" smtClean="0"/>
              <a:t> Networks</a:t>
            </a:r>
            <a:endParaRPr lang="en-US" b="1" dirty="0"/>
          </a:p>
        </p:txBody>
      </p:sp>
      <p:pic>
        <p:nvPicPr>
          <p:cNvPr id="2050" name="Picture 2" descr="A LSTM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192" y="3203541"/>
            <a:ext cx="4361287" cy="163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037689"/>
            <a:ext cx="8591550" cy="2462213"/>
          </a:xfrm>
          <a:prstGeom prst="rect">
            <a:avLst/>
          </a:prstGeom>
          <a:noFill/>
        </p:spPr>
        <p:txBody>
          <a:bodyPr wrap="square" rtlCol="0">
            <a:spAutoFit/>
          </a:bodyPr>
          <a:lstStyle/>
          <a:p>
            <a:pPr marL="285750" indent="-285750">
              <a:buFont typeface="Wingdings" panose="05000000000000000000" pitchFamily="2" charset="2"/>
              <a:buChar char="v"/>
            </a:pPr>
            <a:r>
              <a:rPr lang="en-US" sz="1400" dirty="0" smtClean="0"/>
              <a:t>LSTM adds a long and a short term memory which is passed to next state as input.</a:t>
            </a:r>
          </a:p>
          <a:p>
            <a:pPr marL="285750" indent="-285750">
              <a:buFont typeface="Wingdings" panose="05000000000000000000" pitchFamily="2" charset="2"/>
              <a:buChar char="è"/>
            </a:pPr>
            <a:endParaRPr lang="en-US" sz="1400" dirty="0"/>
          </a:p>
          <a:p>
            <a:pPr marL="285750" indent="-285750">
              <a:buFont typeface="Wingdings" panose="05000000000000000000" pitchFamily="2" charset="2"/>
              <a:buChar char="v"/>
            </a:pPr>
            <a:r>
              <a:rPr lang="en-US" sz="1400" dirty="0" smtClean="0"/>
              <a:t>Each cell perform operation using 4 gates namely:-</a:t>
            </a:r>
          </a:p>
          <a:p>
            <a:r>
              <a:rPr lang="en-US" sz="1400" dirty="0" smtClean="0"/>
              <a:t> </a:t>
            </a:r>
          </a:p>
          <a:p>
            <a:pPr lvl="1"/>
            <a:r>
              <a:rPr lang="en-US" sz="1400" b="1" u="sng" dirty="0" smtClean="0"/>
              <a:t>1.Forget Gate :</a:t>
            </a:r>
            <a:r>
              <a:rPr lang="en-US" sz="1400" dirty="0" smtClean="0"/>
              <a:t> Uses previous long term memory to remove additional information.</a:t>
            </a:r>
          </a:p>
          <a:p>
            <a:pPr lvl="1"/>
            <a:endParaRPr lang="en-US" sz="1400" dirty="0" smtClean="0"/>
          </a:p>
          <a:p>
            <a:pPr lvl="1"/>
            <a:r>
              <a:rPr lang="en-US" sz="1400" b="1" u="sng" dirty="0" smtClean="0"/>
              <a:t>2. Learn Gate:</a:t>
            </a:r>
            <a:r>
              <a:rPr lang="en-US" sz="1400" dirty="0" smtClean="0"/>
              <a:t>  Uses current input and previous short term memory to create new information to be used by remember gate and use gate.</a:t>
            </a:r>
          </a:p>
          <a:p>
            <a:pPr lvl="1"/>
            <a:endParaRPr lang="en-US" sz="1400" dirty="0" smtClean="0"/>
          </a:p>
          <a:p>
            <a:pPr lvl="1"/>
            <a:r>
              <a:rPr lang="en-US" sz="1400" b="1" u="sng" dirty="0" smtClean="0"/>
              <a:t>3. Remember Gate:</a:t>
            </a:r>
            <a:r>
              <a:rPr lang="en-US" sz="1400" dirty="0" smtClean="0"/>
              <a:t> It uses output of forget gate and learn gate to produce new long term memory.</a:t>
            </a:r>
          </a:p>
          <a:p>
            <a:pPr lvl="1"/>
            <a:endParaRPr lang="en-US" sz="1400" dirty="0" smtClean="0"/>
          </a:p>
        </p:txBody>
      </p:sp>
      <p:sp>
        <p:nvSpPr>
          <p:cNvPr id="5" name="TextBox 4"/>
          <p:cNvSpPr txBox="1"/>
          <p:nvPr/>
        </p:nvSpPr>
        <p:spPr>
          <a:xfrm>
            <a:off x="435902" y="3765203"/>
            <a:ext cx="2914650" cy="1231106"/>
          </a:xfrm>
          <a:prstGeom prst="rect">
            <a:avLst/>
          </a:prstGeom>
          <a:noFill/>
        </p:spPr>
        <p:txBody>
          <a:bodyPr wrap="square" rtlCol="0">
            <a:spAutoFit/>
          </a:bodyPr>
          <a:lstStyle/>
          <a:p>
            <a:r>
              <a:rPr lang="en-US" sz="1400" b="1" u="sng" dirty="0"/>
              <a:t>4. Uses Gate:</a:t>
            </a:r>
            <a:r>
              <a:rPr lang="en-US" sz="1400" dirty="0"/>
              <a:t> Uses output of learn gate and forget gate to create new short term memory which is also the current output.</a:t>
            </a:r>
          </a:p>
          <a:p>
            <a:endParaRPr lang="en-US" dirty="0"/>
          </a:p>
        </p:txBody>
      </p:sp>
      <p:sp>
        <p:nvSpPr>
          <p:cNvPr id="3" name="TextBox 2"/>
          <p:cNvSpPr txBox="1"/>
          <p:nvPr/>
        </p:nvSpPr>
        <p:spPr>
          <a:xfrm>
            <a:off x="5506948" y="4881890"/>
            <a:ext cx="2434975" cy="261610"/>
          </a:xfrm>
          <a:prstGeom prst="rect">
            <a:avLst/>
          </a:prstGeom>
          <a:noFill/>
        </p:spPr>
        <p:txBody>
          <a:bodyPr wrap="square" rtlCol="0">
            <a:spAutoFit/>
          </a:bodyPr>
          <a:lstStyle/>
          <a:p>
            <a:r>
              <a:rPr lang="en-US" sz="1100" dirty="0" smtClean="0"/>
              <a:t>Fig(4): Overview of LSTM</a:t>
            </a:r>
            <a:endParaRPr lang="en-US" sz="1100" dirty="0"/>
          </a:p>
        </p:txBody>
      </p:sp>
    </p:spTree>
    <p:extLst>
      <p:ext uri="{BB962C8B-B14F-4D97-AF65-F5344CB8AC3E}">
        <p14:creationId xmlns:p14="http://schemas.microsoft.com/office/powerpoint/2010/main" val="4286220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4709" y="0"/>
            <a:ext cx="6507167" cy="552449"/>
          </a:xfrm>
        </p:spPr>
        <p:txBody>
          <a:bodyPr>
            <a:noAutofit/>
          </a:bodyPr>
          <a:lstStyle/>
          <a:p>
            <a:r>
              <a:rPr lang="en-US" b="1" dirty="0" smtClean="0"/>
              <a:t>Architecture of LSTM Cell</a:t>
            </a:r>
            <a:endParaRPr lang="en-US" b="1" dirty="0"/>
          </a:p>
        </p:txBody>
      </p:sp>
      <p:sp>
        <p:nvSpPr>
          <p:cNvPr id="5" name="TextBox 4"/>
          <p:cNvSpPr txBox="1"/>
          <p:nvPr/>
        </p:nvSpPr>
        <p:spPr>
          <a:xfrm>
            <a:off x="240367" y="1606300"/>
            <a:ext cx="159067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t>Long Term Memory</a:t>
            </a:r>
            <a:endParaRPr lang="en-US" dirty="0"/>
          </a:p>
        </p:txBody>
      </p:sp>
      <p:sp>
        <p:nvSpPr>
          <p:cNvPr id="6" name="TextBox 5"/>
          <p:cNvSpPr txBox="1"/>
          <p:nvPr/>
        </p:nvSpPr>
        <p:spPr>
          <a:xfrm>
            <a:off x="258226" y="2700308"/>
            <a:ext cx="159067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dirty="0" smtClean="0"/>
              <a:t>Short Term Memory</a:t>
            </a:r>
            <a:endParaRPr lang="en-US" dirty="0"/>
          </a:p>
        </p:txBody>
      </p:sp>
      <p:sp>
        <p:nvSpPr>
          <p:cNvPr id="7" name="TextBox 6"/>
          <p:cNvSpPr txBox="1"/>
          <p:nvPr/>
        </p:nvSpPr>
        <p:spPr>
          <a:xfrm>
            <a:off x="2754968" y="1799421"/>
            <a:ext cx="173355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smtClean="0"/>
              <a:t>Forget Gate</a:t>
            </a:r>
            <a:endParaRPr lang="en-US" dirty="0"/>
          </a:p>
        </p:txBody>
      </p:sp>
      <p:sp>
        <p:nvSpPr>
          <p:cNvPr id="8" name="TextBox 7"/>
          <p:cNvSpPr txBox="1"/>
          <p:nvPr/>
        </p:nvSpPr>
        <p:spPr>
          <a:xfrm>
            <a:off x="5183844" y="1799421"/>
            <a:ext cx="1733550" cy="369332"/>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a:t>R</a:t>
            </a:r>
            <a:r>
              <a:rPr lang="en-US" dirty="0" smtClean="0"/>
              <a:t>emember Gate</a:t>
            </a:r>
            <a:endParaRPr lang="en-US" dirty="0"/>
          </a:p>
        </p:txBody>
      </p:sp>
      <p:sp>
        <p:nvSpPr>
          <p:cNvPr id="9" name="TextBox 8"/>
          <p:cNvSpPr txBox="1"/>
          <p:nvPr/>
        </p:nvSpPr>
        <p:spPr>
          <a:xfrm>
            <a:off x="2754968" y="2809549"/>
            <a:ext cx="1733548" cy="369332"/>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smtClean="0"/>
              <a:t>Learn Gate</a:t>
            </a:r>
            <a:endParaRPr lang="en-US" dirty="0"/>
          </a:p>
        </p:txBody>
      </p:sp>
      <p:sp>
        <p:nvSpPr>
          <p:cNvPr id="10" name="TextBox 9"/>
          <p:cNvSpPr txBox="1"/>
          <p:nvPr/>
        </p:nvSpPr>
        <p:spPr>
          <a:xfrm>
            <a:off x="5183844" y="2809549"/>
            <a:ext cx="1733550" cy="369332"/>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smtClean="0"/>
              <a:t>Use Gate</a:t>
            </a:r>
            <a:endParaRPr lang="en-US" dirty="0"/>
          </a:p>
        </p:txBody>
      </p:sp>
      <p:sp>
        <p:nvSpPr>
          <p:cNvPr id="12" name="TextBox 11"/>
          <p:cNvSpPr txBox="1"/>
          <p:nvPr/>
        </p:nvSpPr>
        <p:spPr>
          <a:xfrm>
            <a:off x="7379358" y="1522422"/>
            <a:ext cx="159067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t>New Long Term Memory</a:t>
            </a:r>
            <a:endParaRPr lang="en-US" dirty="0"/>
          </a:p>
        </p:txBody>
      </p:sp>
      <p:sp>
        <p:nvSpPr>
          <p:cNvPr id="13" name="TextBox 12"/>
          <p:cNvSpPr txBox="1"/>
          <p:nvPr/>
        </p:nvSpPr>
        <p:spPr>
          <a:xfrm>
            <a:off x="7379357" y="2671049"/>
            <a:ext cx="159067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dirty="0" smtClean="0"/>
              <a:t>New Short Term Memory</a:t>
            </a:r>
            <a:endParaRPr lang="en-US" dirty="0"/>
          </a:p>
        </p:txBody>
      </p:sp>
      <p:sp>
        <p:nvSpPr>
          <p:cNvPr id="14" name="TextBox 13"/>
          <p:cNvSpPr txBox="1"/>
          <p:nvPr/>
        </p:nvSpPr>
        <p:spPr>
          <a:xfrm>
            <a:off x="2754968" y="4063751"/>
            <a:ext cx="159067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t>Input (Event) </a:t>
            </a:r>
            <a:endParaRPr lang="en-US" dirty="0"/>
          </a:p>
        </p:txBody>
      </p:sp>
      <p:cxnSp>
        <p:nvCxnSpPr>
          <p:cNvPr id="16" name="Straight Arrow Connector 15"/>
          <p:cNvCxnSpPr>
            <a:stCxn id="5" idx="3"/>
          </p:cNvCxnSpPr>
          <p:nvPr/>
        </p:nvCxnSpPr>
        <p:spPr>
          <a:xfrm>
            <a:off x="1831042" y="1929466"/>
            <a:ext cx="894757"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1878069" y="3012235"/>
            <a:ext cx="847730"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endCxn id="8" idx="1"/>
          </p:cNvCxnSpPr>
          <p:nvPr/>
        </p:nvCxnSpPr>
        <p:spPr>
          <a:xfrm>
            <a:off x="4502404" y="1984087"/>
            <a:ext cx="68144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a:off x="4488516" y="2994214"/>
            <a:ext cx="68144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6917394" y="1971348"/>
            <a:ext cx="461963"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6917394" y="2994214"/>
            <a:ext cx="461963"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4502404" y="2168753"/>
            <a:ext cx="667552" cy="64079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V="1">
            <a:off x="4488516" y="2168753"/>
            <a:ext cx="695328" cy="64079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flipV="1">
            <a:off x="3449694" y="3178881"/>
            <a:ext cx="0" cy="87731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2106274" y="1356407"/>
            <a:ext cx="5119432" cy="2261132"/>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7" name="Straight Arrow Connector 36"/>
          <p:cNvCxnSpPr/>
          <p:nvPr/>
        </p:nvCxnSpPr>
        <p:spPr>
          <a:xfrm flipV="1">
            <a:off x="7041225" y="1051344"/>
            <a:ext cx="0" cy="194287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3581066" y="4759439"/>
            <a:ext cx="3798291" cy="276999"/>
          </a:xfrm>
          <a:prstGeom prst="rect">
            <a:avLst/>
          </a:prstGeom>
          <a:noFill/>
        </p:spPr>
        <p:txBody>
          <a:bodyPr wrap="square" rtlCol="0">
            <a:spAutoFit/>
          </a:bodyPr>
          <a:lstStyle/>
          <a:p>
            <a:r>
              <a:rPr lang="en-US" sz="1200" dirty="0" smtClean="0"/>
              <a:t>Fig(6): Architecture of LSTM</a:t>
            </a:r>
            <a:endParaRPr lang="en-US" sz="1200" dirty="0"/>
          </a:p>
        </p:txBody>
      </p:sp>
    </p:spTree>
    <p:extLst>
      <p:ext uri="{BB962C8B-B14F-4D97-AF65-F5344CB8AC3E}">
        <p14:creationId xmlns:p14="http://schemas.microsoft.com/office/powerpoint/2010/main" val="338151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inVertic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arn(inVertic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arn(inVertical)">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TM03457485[[fn=Mesh]]</Template>
  <TotalTime>2219</TotalTime>
  <Words>3037</Words>
  <Application>Microsoft Office PowerPoint</Application>
  <PresentationFormat>On-screen Show (16:9)</PresentationFormat>
  <Paragraphs>393</Paragraphs>
  <Slides>46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Bell MT</vt:lpstr>
      <vt:lpstr>Book Antiqua</vt:lpstr>
      <vt:lpstr>Calibri</vt:lpstr>
      <vt:lpstr>Calibri Light</vt:lpstr>
      <vt:lpstr>Cambria Math</vt:lpstr>
      <vt:lpstr>Wingdings</vt:lpstr>
      <vt:lpstr>Mesh</vt:lpstr>
      <vt:lpstr>Movie recommendation system with content based filtering and sentiment analysis</vt:lpstr>
      <vt:lpstr>Contents</vt:lpstr>
      <vt:lpstr>Sentiment analysis</vt:lpstr>
      <vt:lpstr>Objective of sentiment analysis model to be implemented</vt:lpstr>
      <vt:lpstr>A basic neural network</vt:lpstr>
      <vt:lpstr>Drawbacks of Feed Forward Networks in approaching the problem</vt:lpstr>
      <vt:lpstr>Recurrent Neural Networks</vt:lpstr>
      <vt:lpstr>LSTm (Long short-term memory)  Networks</vt:lpstr>
      <vt:lpstr>Architecture of LSTM Cell</vt:lpstr>
      <vt:lpstr>A detailed overview</vt:lpstr>
      <vt:lpstr>PowerPoint Presentation</vt:lpstr>
      <vt:lpstr>Output calculation</vt:lpstr>
      <vt:lpstr>Output calculation</vt:lpstr>
      <vt:lpstr>Model overview</vt:lpstr>
      <vt:lpstr>Adam algorithm</vt:lpstr>
      <vt:lpstr>Data Encoding</vt:lpstr>
      <vt:lpstr>Batching the data</vt:lpstr>
      <vt:lpstr>Training Process</vt:lpstr>
      <vt:lpstr>Calculating the loss and accuracy</vt:lpstr>
      <vt:lpstr>Accuracy Comparision by using different learning rates</vt:lpstr>
      <vt:lpstr>SGD vs Adam Perfomance comparision</vt:lpstr>
      <vt:lpstr>Recommendation System</vt:lpstr>
      <vt:lpstr>Types of Recommendation System</vt:lpstr>
      <vt:lpstr>I. Content Based Filtering Recommendation System</vt:lpstr>
      <vt:lpstr>II. Collaborative filtering Recommendation System</vt:lpstr>
      <vt:lpstr>III. Hybrid Recommendation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Density Experiment</dc:title>
  <dc:creator>3ZadeSSG</dc:creator>
  <cp:lastModifiedBy>Manu Gond</cp:lastModifiedBy>
  <cp:revision>333</cp:revision>
  <dcterms:modified xsi:type="dcterms:W3CDTF">2019-07-23T17:46:55Z</dcterms:modified>
</cp:coreProperties>
</file>